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77" r:id="rId3"/>
    <p:sldId id="261" r:id="rId4"/>
    <p:sldId id="257" r:id="rId5"/>
    <p:sldId id="300" r:id="rId6"/>
    <p:sldId id="297" r:id="rId7"/>
    <p:sldId id="301" r:id="rId8"/>
    <p:sldId id="302" r:id="rId9"/>
    <p:sldId id="303" r:id="rId10"/>
    <p:sldId id="305" r:id="rId11"/>
    <p:sldId id="304" r:id="rId12"/>
    <p:sldId id="310" r:id="rId13"/>
    <p:sldId id="298" r:id="rId14"/>
    <p:sldId id="306" r:id="rId15"/>
    <p:sldId id="308" r:id="rId16"/>
  </p:sldIdLst>
  <p:sldSz cx="9144000" cy="5143500" type="screen16x9"/>
  <p:notesSz cx="6858000" cy="9144000"/>
  <p:embeddedFontLst>
    <p:embeddedFont>
      <p:font typeface="Grandview" panose="020B0502040204020203" pitchFamily="34" charset="0"/>
      <p:regular r:id="rId18"/>
      <p:bold r:id="rId19"/>
      <p:italic r:id="rId20"/>
      <p:boldItalic r:id="rId21"/>
    </p:embeddedFont>
    <p:embeddedFont>
      <p:font typeface="Hanken Grotesk" panose="020B0604020202020204" charset="0"/>
      <p:regular r:id="rId22"/>
      <p:bold r:id="rId23"/>
      <p:italic r:id="rId24"/>
      <p:boldItalic r:id="rId25"/>
    </p:embeddedFont>
    <p:embeddedFont>
      <p:font typeface="Raleway Black" pitchFamily="2" charset="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402EC1-13A0-4789-9202-6164D80812D6}">
  <a:tblStyle styleId="{FA402EC1-13A0-4789-9202-6164D80812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33E438A-87C2-4A15-B44A-E125F0C950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128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8CBE5597-D1C6-1219-5B1A-EF5505FA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>
            <a:extLst>
              <a:ext uri="{FF2B5EF4-FFF2-40B4-BE49-F238E27FC236}">
                <a16:creationId xmlns:a16="http://schemas.microsoft.com/office/drawing/2014/main" id="{503844F5-B710-A7A3-8B71-C7D611431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>
            <a:extLst>
              <a:ext uri="{FF2B5EF4-FFF2-40B4-BE49-F238E27FC236}">
                <a16:creationId xmlns:a16="http://schemas.microsoft.com/office/drawing/2014/main" id="{20640B73-3EBD-E284-2020-5D08915F49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Inventory tracking can fall behind, in store implementation can cause delays with purchasing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2456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CC2B0AEF-D20D-BD81-291E-637219E80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>
            <a:extLst>
              <a:ext uri="{FF2B5EF4-FFF2-40B4-BE49-F238E27FC236}">
                <a16:creationId xmlns:a16="http://schemas.microsoft.com/office/drawing/2014/main" id="{42B17292-DE0E-C435-8FE4-8778100A9F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>
            <a:extLst>
              <a:ext uri="{FF2B5EF4-FFF2-40B4-BE49-F238E27FC236}">
                <a16:creationId xmlns:a16="http://schemas.microsoft.com/office/drawing/2014/main" id="{C8922549-0E8F-C05E-933B-BD6ADAE8A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87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F8200AAA-5721-42E9-2AC8-F73A40C9F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>
            <a:extLst>
              <a:ext uri="{FF2B5EF4-FFF2-40B4-BE49-F238E27FC236}">
                <a16:creationId xmlns:a16="http://schemas.microsoft.com/office/drawing/2014/main" id="{BD88CBDF-AAEA-C32A-9D40-25B8851F50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>
            <a:extLst>
              <a:ext uri="{FF2B5EF4-FFF2-40B4-BE49-F238E27FC236}">
                <a16:creationId xmlns:a16="http://schemas.microsoft.com/office/drawing/2014/main" id="{9E7BFBA8-39C5-5120-4B54-60EDEA366C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End with something like: "We appreciate you taking the time to listen to our presentation. We are excited about the opportunity to collaborate with you and look forward to hearing from you soon."</a:t>
            </a:r>
          </a:p>
        </p:txBody>
      </p:sp>
    </p:spTree>
    <p:extLst>
      <p:ext uri="{BB962C8B-B14F-4D97-AF65-F5344CB8AC3E}">
        <p14:creationId xmlns:p14="http://schemas.microsoft.com/office/powerpoint/2010/main" val="276866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are a few key attributes about your company that went into our recommendations for software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plus or minus depending on positive or negative or reorder these into strengths and weaknesses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Restructure or add more space</a:t>
            </a:r>
          </a:p>
        </p:txBody>
      </p:sp>
    </p:spTree>
    <p:extLst>
      <p:ext uri="{BB962C8B-B14F-4D97-AF65-F5344CB8AC3E}">
        <p14:creationId xmlns:p14="http://schemas.microsoft.com/office/powerpoint/2010/main" val="70937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2190D789-08E5-5216-68BF-8C24E5010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431007ba2_0_208:notes">
            <a:extLst>
              <a:ext uri="{FF2B5EF4-FFF2-40B4-BE49-F238E27FC236}">
                <a16:creationId xmlns:a16="http://schemas.microsoft.com/office/drawing/2014/main" id="{1F84C9E9-041E-7F12-69EB-67DAAA0FA0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431007ba2_0_208:notes">
            <a:extLst>
              <a:ext uri="{FF2B5EF4-FFF2-40B4-BE49-F238E27FC236}">
                <a16:creationId xmlns:a16="http://schemas.microsoft.com/office/drawing/2014/main" id="{43B05D63-B0C0-354B-0CAB-BF4AF5C18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interface of square – a little pic?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492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Somehow make this easier to see</a:t>
            </a:r>
          </a:p>
        </p:txBody>
      </p:sp>
    </p:spTree>
    <p:extLst>
      <p:ext uri="{BB962C8B-B14F-4D97-AF65-F5344CB8AC3E}">
        <p14:creationId xmlns:p14="http://schemas.microsoft.com/office/powerpoint/2010/main" val="72129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Quickly go over </a:t>
            </a:r>
          </a:p>
        </p:txBody>
      </p:sp>
    </p:spTree>
    <p:extLst>
      <p:ext uri="{BB962C8B-B14F-4D97-AF65-F5344CB8AC3E}">
        <p14:creationId xmlns:p14="http://schemas.microsoft.com/office/powerpoint/2010/main" val="296569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Captial</a:t>
            </a:r>
            <a:r>
              <a:rPr lang="en-US"/>
              <a:t> U and </a:t>
            </a:r>
            <a:r>
              <a:rPr lang="en-US" err="1"/>
              <a:t>Captial</a:t>
            </a:r>
            <a:r>
              <a:rPr lang="en-US"/>
              <a:t> T on Inventory Tracking</a:t>
            </a:r>
          </a:p>
        </p:txBody>
      </p:sp>
    </p:spTree>
    <p:extLst>
      <p:ext uri="{BB962C8B-B14F-4D97-AF65-F5344CB8AC3E}">
        <p14:creationId xmlns:p14="http://schemas.microsoft.com/office/powerpoint/2010/main" val="406342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avLst/>
              <a:gdLst/>
              <a:ahLst/>
              <a:cxnLst/>
              <a:rect l="l" t="t" r="r" b="b"/>
              <a:pathLst>
                <a:path w="17396" h="17396" fill="none" extrusionOk="0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avLst/>
              <a:gdLst/>
              <a:ahLst/>
              <a:cxnLst/>
              <a:rect l="l" t="t" r="r" b="b"/>
              <a:pathLst>
                <a:path w="11960" h="11931" fill="none" extrusionOk="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 flipH="1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avLst/>
              <a:gdLst/>
              <a:ahLst/>
              <a:cxnLst/>
              <a:rect l="l" t="t" r="r" b="b"/>
              <a:pathLst>
                <a:path w="4864" h="2777" fill="none" extrusionOk="0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>
            <a:spLocks noGrp="1"/>
          </p:cNvSpPr>
          <p:nvPr>
            <p:ph type="title" hasCustomPrompt="1"/>
          </p:nvPr>
        </p:nvSpPr>
        <p:spPr>
          <a:xfrm>
            <a:off x="2405125" y="2040775"/>
            <a:ext cx="5307000" cy="9981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Raleway ExtraBold"/>
              <a:buNone/>
              <a:defRPr sz="55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8" name="Google Shape;288;p11"/>
          <p:cNvSpPr txBox="1">
            <a:spLocks noGrp="1"/>
          </p:cNvSpPr>
          <p:nvPr>
            <p:ph type="subTitle" idx="1"/>
          </p:nvPr>
        </p:nvSpPr>
        <p:spPr>
          <a:xfrm>
            <a:off x="2405125" y="3038875"/>
            <a:ext cx="5307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89" name="Google Shape;289;p11"/>
          <p:cNvGrpSpPr/>
          <p:nvPr/>
        </p:nvGrpSpPr>
        <p:grpSpPr>
          <a:xfrm>
            <a:off x="320869" y="892488"/>
            <a:ext cx="5247943" cy="4005530"/>
            <a:chOff x="320869" y="892488"/>
            <a:chExt cx="5247943" cy="4005530"/>
          </a:xfrm>
        </p:grpSpPr>
        <p:sp>
          <p:nvSpPr>
            <p:cNvPr id="290" name="Google Shape;290;p11"/>
            <p:cNvSpPr/>
            <p:nvPr/>
          </p:nvSpPr>
          <p:spPr>
            <a:xfrm rot="10800000">
              <a:off x="320869" y="89248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5400000">
              <a:off x="5328344" y="4657550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1123153" y="-134519"/>
            <a:ext cx="5670106" cy="5849863"/>
            <a:chOff x="1123153" y="-134519"/>
            <a:chExt cx="5670106" cy="5849863"/>
          </a:xfrm>
        </p:grpSpPr>
        <p:grpSp>
          <p:nvGrpSpPr>
            <p:cNvPr id="293" name="Google Shape;293;p11"/>
            <p:cNvGrpSpPr/>
            <p:nvPr/>
          </p:nvGrpSpPr>
          <p:grpSpPr>
            <a:xfrm>
              <a:off x="1123153" y="-134519"/>
              <a:ext cx="5670106" cy="5032541"/>
              <a:chOff x="1123153" y="-134519"/>
              <a:chExt cx="5670106" cy="5032541"/>
            </a:xfrm>
          </p:grpSpPr>
          <p:sp>
            <p:nvSpPr>
              <p:cNvPr id="294" name="Google Shape;294;p11"/>
              <p:cNvSpPr/>
              <p:nvPr/>
            </p:nvSpPr>
            <p:spPr>
              <a:xfrm>
                <a:off x="1123153" y="-134519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" name="Google Shape;295;p11"/>
              <p:cNvGrpSpPr/>
              <p:nvPr/>
            </p:nvGrpSpPr>
            <p:grpSpPr>
              <a:xfrm>
                <a:off x="5633198" y="4650744"/>
                <a:ext cx="1160062" cy="247278"/>
                <a:chOff x="8208698" y="2109319"/>
                <a:chExt cx="1160062" cy="247278"/>
              </a:xfrm>
            </p:grpSpPr>
            <p:sp>
              <p:nvSpPr>
                <p:cNvPr id="296" name="Google Shape;296;p11"/>
                <p:cNvSpPr/>
                <p:nvPr/>
              </p:nvSpPr>
              <p:spPr>
                <a:xfrm rot="5400000">
                  <a:off x="8424637" y="1893379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11"/>
                <p:cNvSpPr/>
                <p:nvPr/>
              </p:nvSpPr>
              <p:spPr>
                <a:xfrm rot="-5400000">
                  <a:off x="8917458" y="1905296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8" name="Google Shape;298;p11"/>
            <p:cNvGrpSpPr/>
            <p:nvPr/>
          </p:nvGrpSpPr>
          <p:grpSpPr>
            <a:xfrm>
              <a:off x="3220925" y="4604000"/>
              <a:ext cx="1111343" cy="1111343"/>
              <a:chOff x="8307725" y="278700"/>
              <a:chExt cx="1111343" cy="1111343"/>
            </a:xfrm>
          </p:grpSpPr>
          <p:sp>
            <p:nvSpPr>
              <p:cNvPr id="299" name="Google Shape;299;p11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1" name="Google Shape;301;p11"/>
          <p:cNvGrpSpPr/>
          <p:nvPr/>
        </p:nvGrpSpPr>
        <p:grpSpPr>
          <a:xfrm>
            <a:off x="575287" y="-1805003"/>
            <a:ext cx="8258546" cy="9711728"/>
            <a:chOff x="575287" y="-1805003"/>
            <a:chExt cx="8258546" cy="9711728"/>
          </a:xfrm>
        </p:grpSpPr>
        <p:grpSp>
          <p:nvGrpSpPr>
            <p:cNvPr id="302" name="Google Shape;302;p11"/>
            <p:cNvGrpSpPr/>
            <p:nvPr/>
          </p:nvGrpSpPr>
          <p:grpSpPr>
            <a:xfrm>
              <a:off x="575287" y="-1805003"/>
              <a:ext cx="8258546" cy="9711728"/>
              <a:chOff x="575287" y="-1805003"/>
              <a:chExt cx="8258546" cy="9711728"/>
            </a:xfrm>
          </p:grpSpPr>
          <p:grpSp>
            <p:nvGrpSpPr>
              <p:cNvPr id="303" name="Google Shape;303;p11"/>
              <p:cNvGrpSpPr/>
              <p:nvPr/>
            </p:nvGrpSpPr>
            <p:grpSpPr>
              <a:xfrm>
                <a:off x="575287" y="-1805003"/>
                <a:ext cx="681217" cy="3360485"/>
                <a:chOff x="1121833" y="-3524490"/>
                <a:chExt cx="1498167" cy="7390555"/>
              </a:xfrm>
            </p:grpSpPr>
            <p:cxnSp>
              <p:nvCxnSpPr>
                <p:cNvPr id="304" name="Google Shape;304;p11"/>
                <p:cNvCxnSpPr/>
                <p:nvPr/>
              </p:nvCxnSpPr>
              <p:spPr>
                <a:xfrm rot="10800000">
                  <a:off x="1121833" y="-35244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11"/>
                <p:cNvCxnSpPr/>
                <p:nvPr/>
              </p:nvCxnSpPr>
              <p:spPr>
                <a:xfrm>
                  <a:off x="1121833" y="23482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06" name="Google Shape;306;p11"/>
                <p:cNvSpPr/>
                <p:nvPr/>
              </p:nvSpPr>
              <p:spPr>
                <a:xfrm rot="5400000">
                  <a:off x="2196889" y="3442953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307;p11"/>
              <p:cNvGrpSpPr/>
              <p:nvPr/>
            </p:nvGrpSpPr>
            <p:grpSpPr>
              <a:xfrm rot="5400000" flipH="1">
                <a:off x="6277862" y="5350755"/>
                <a:ext cx="4486819" cy="625122"/>
                <a:chOff x="-78438" y="4073905"/>
                <a:chExt cx="4486819" cy="625122"/>
              </a:xfrm>
            </p:grpSpPr>
            <p:cxnSp>
              <p:nvCxnSpPr>
                <p:cNvPr id="308" name="Google Shape;308;p11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11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0" name="Google Shape;310;p11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311;p11"/>
              <p:cNvGrpSpPr/>
              <p:nvPr/>
            </p:nvGrpSpPr>
            <p:grpSpPr>
              <a:xfrm rot="-5400000">
                <a:off x="8362764" y="67996"/>
                <a:ext cx="493321" cy="357312"/>
                <a:chOff x="1722354" y="229144"/>
                <a:chExt cx="1748744" cy="1266614"/>
              </a:xfrm>
            </p:grpSpPr>
            <p:sp>
              <p:nvSpPr>
                <p:cNvPr id="312" name="Google Shape;312;p11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1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4" name="Google Shape;314;p11"/>
            <p:cNvGrpSpPr/>
            <p:nvPr/>
          </p:nvGrpSpPr>
          <p:grpSpPr>
            <a:xfrm rot="10800000">
              <a:off x="7090737" y="4224472"/>
              <a:ext cx="681217" cy="3360485"/>
              <a:chOff x="1337800" y="-2525590"/>
              <a:chExt cx="1498167" cy="7390555"/>
            </a:xfrm>
          </p:grpSpPr>
          <p:cxnSp>
            <p:nvCxnSpPr>
              <p:cNvPr id="315" name="Google Shape;315;p11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11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7" name="Google Shape;317;p11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4"/>
          <p:cNvSpPr txBox="1">
            <a:spLocks noGrp="1"/>
          </p:cNvSpPr>
          <p:nvPr>
            <p:ph type="subTitle" idx="1"/>
          </p:nvPr>
        </p:nvSpPr>
        <p:spPr>
          <a:xfrm>
            <a:off x="720000" y="1067776"/>
            <a:ext cx="77040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67" name="Google Shape;367;p14"/>
          <p:cNvGrpSpPr/>
          <p:nvPr/>
        </p:nvGrpSpPr>
        <p:grpSpPr>
          <a:xfrm>
            <a:off x="248963" y="1017730"/>
            <a:ext cx="8980467" cy="3860780"/>
            <a:chOff x="248963" y="1017730"/>
            <a:chExt cx="8980467" cy="3860780"/>
          </a:xfrm>
        </p:grpSpPr>
        <p:sp>
          <p:nvSpPr>
            <p:cNvPr id="368" name="Google Shape;368;p14"/>
            <p:cNvSpPr/>
            <p:nvPr/>
          </p:nvSpPr>
          <p:spPr>
            <a:xfrm>
              <a:off x="422688" y="131788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248963" y="101773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14"/>
            <p:cNvGrpSpPr/>
            <p:nvPr/>
          </p:nvGrpSpPr>
          <p:grpSpPr>
            <a:xfrm rot="-5400000">
              <a:off x="8742913" y="4391992"/>
              <a:ext cx="206891" cy="766144"/>
              <a:chOff x="8650702" y="3525402"/>
              <a:chExt cx="206891" cy="766144"/>
            </a:xfrm>
          </p:grpSpPr>
          <p:sp>
            <p:nvSpPr>
              <p:cNvPr id="371" name="Google Shape;371;p1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" name="Google Shape;373;p14"/>
          <p:cNvGrpSpPr/>
          <p:nvPr/>
        </p:nvGrpSpPr>
        <p:grpSpPr>
          <a:xfrm>
            <a:off x="250498" y="1721188"/>
            <a:ext cx="8259948" cy="2990484"/>
            <a:chOff x="250498" y="1721188"/>
            <a:chExt cx="8259948" cy="2990484"/>
          </a:xfrm>
        </p:grpSpPr>
        <p:sp>
          <p:nvSpPr>
            <p:cNvPr id="374" name="Google Shape;374;p14"/>
            <p:cNvSpPr/>
            <p:nvPr/>
          </p:nvSpPr>
          <p:spPr>
            <a:xfrm rot="10800000">
              <a:off x="250498" y="172118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8269979" y="4471205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4"/>
          <p:cNvGrpSpPr/>
          <p:nvPr/>
        </p:nvGrpSpPr>
        <p:grpSpPr>
          <a:xfrm>
            <a:off x="-2218609" y="-174950"/>
            <a:ext cx="12004520" cy="8522877"/>
            <a:chOff x="-2218609" y="-174950"/>
            <a:chExt cx="12004520" cy="8522877"/>
          </a:xfrm>
        </p:grpSpPr>
        <p:sp>
          <p:nvSpPr>
            <p:cNvPr id="377" name="Google Shape;377;p14"/>
            <p:cNvSpPr/>
            <p:nvPr/>
          </p:nvSpPr>
          <p:spPr>
            <a:xfrm>
              <a:off x="-2218609" y="-174950"/>
              <a:ext cx="3801167" cy="569934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8" name="Google Shape;378;p14"/>
            <p:cNvGrpSpPr/>
            <p:nvPr/>
          </p:nvGrpSpPr>
          <p:grpSpPr>
            <a:xfrm rot="-5400000" flipH="1">
              <a:off x="7449713" y="4739627"/>
              <a:ext cx="493321" cy="357312"/>
              <a:chOff x="1722354" y="229144"/>
              <a:chExt cx="1748744" cy="1266614"/>
            </a:xfrm>
          </p:grpSpPr>
          <p:sp>
            <p:nvSpPr>
              <p:cNvPr id="379" name="Google Shape;379;p1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14"/>
            <p:cNvSpPr/>
            <p:nvPr/>
          </p:nvSpPr>
          <p:spPr>
            <a:xfrm rot="10800000" flipH="1">
              <a:off x="8147148" y="2028637"/>
              <a:ext cx="1521858" cy="6319290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82" name="Google Shape;382;p14"/>
            <p:cNvGrpSpPr/>
            <p:nvPr/>
          </p:nvGrpSpPr>
          <p:grpSpPr>
            <a:xfrm flipH="1">
              <a:off x="8820653" y="3237867"/>
              <a:ext cx="965258" cy="273510"/>
              <a:chOff x="-6675" y="2881558"/>
              <a:chExt cx="9140700" cy="2059567"/>
            </a:xfrm>
          </p:grpSpPr>
          <p:cxnSp>
            <p:nvCxnSpPr>
              <p:cNvPr id="383" name="Google Shape;383;p1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1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1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1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1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8" name="Google Shape;388;p1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6"/>
          <p:cNvSpPr txBox="1">
            <a:spLocks noGrp="1"/>
          </p:cNvSpPr>
          <p:nvPr>
            <p:ph type="subTitle" idx="1"/>
          </p:nvPr>
        </p:nvSpPr>
        <p:spPr>
          <a:xfrm>
            <a:off x="1090025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subTitle" idx="2"/>
          </p:nvPr>
        </p:nvSpPr>
        <p:spPr>
          <a:xfrm>
            <a:off x="3501725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6"/>
          <p:cNvSpPr txBox="1">
            <a:spLocks noGrp="1"/>
          </p:cNvSpPr>
          <p:nvPr>
            <p:ph type="subTitle" idx="3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6"/>
          <p:cNvSpPr txBox="1">
            <a:spLocks noGrp="1"/>
          </p:cNvSpPr>
          <p:nvPr>
            <p:ph type="subTitle" idx="4"/>
          </p:nvPr>
        </p:nvSpPr>
        <p:spPr>
          <a:xfrm>
            <a:off x="1090025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06" name="Google Shape;406;p16"/>
          <p:cNvSpPr txBox="1">
            <a:spLocks noGrp="1"/>
          </p:cNvSpPr>
          <p:nvPr>
            <p:ph type="subTitle" idx="5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07" name="Google Shape;407;p16"/>
          <p:cNvSpPr txBox="1">
            <a:spLocks noGrp="1"/>
          </p:cNvSpPr>
          <p:nvPr>
            <p:ph type="subTitle" idx="6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08" name="Google Shape;408;p16"/>
          <p:cNvGrpSpPr/>
          <p:nvPr/>
        </p:nvGrpSpPr>
        <p:grpSpPr>
          <a:xfrm>
            <a:off x="188277" y="445029"/>
            <a:ext cx="8669349" cy="4596267"/>
            <a:chOff x="188277" y="445029"/>
            <a:chExt cx="8669349" cy="4596267"/>
          </a:xfrm>
        </p:grpSpPr>
        <p:sp>
          <p:nvSpPr>
            <p:cNvPr id="409" name="Google Shape;409;p16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16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412" name="Google Shape;412;p16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4" name="Google Shape;414;p16"/>
          <p:cNvGrpSpPr/>
          <p:nvPr/>
        </p:nvGrpSpPr>
        <p:grpSpPr>
          <a:xfrm>
            <a:off x="478250" y="1380581"/>
            <a:ext cx="8298985" cy="1930684"/>
            <a:chOff x="478250" y="1380581"/>
            <a:chExt cx="8298985" cy="1930684"/>
          </a:xfrm>
        </p:grpSpPr>
        <p:sp>
          <p:nvSpPr>
            <p:cNvPr id="415" name="Google Shape;415;p16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478250" y="28703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6"/>
          <p:cNvGrpSpPr/>
          <p:nvPr/>
        </p:nvGrpSpPr>
        <p:grpSpPr>
          <a:xfrm>
            <a:off x="260198" y="-534009"/>
            <a:ext cx="8742927" cy="5946659"/>
            <a:chOff x="260198" y="-534009"/>
            <a:chExt cx="8742927" cy="5946659"/>
          </a:xfrm>
        </p:grpSpPr>
        <p:grpSp>
          <p:nvGrpSpPr>
            <p:cNvPr id="418" name="Google Shape;418;p16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419" name="Google Shape;419;p1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1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1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1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4" name="Google Shape;424;p16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25" name="Google Shape;425;p16"/>
            <p:cNvGrpSpPr/>
            <p:nvPr/>
          </p:nvGrpSpPr>
          <p:grpSpPr>
            <a:xfrm>
              <a:off x="260198" y="3089575"/>
              <a:ext cx="493321" cy="2323075"/>
              <a:chOff x="260198" y="3089575"/>
              <a:chExt cx="493321" cy="2323075"/>
            </a:xfrm>
          </p:grpSpPr>
          <p:grpSp>
            <p:nvGrpSpPr>
              <p:cNvPr id="426" name="Google Shape;426;p16"/>
              <p:cNvGrpSpPr/>
              <p:nvPr/>
            </p:nvGrpSpPr>
            <p:grpSpPr>
              <a:xfrm rot="10800000">
                <a:off x="260198" y="36457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427" name="Google Shape;427;p1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1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9" name="Google Shape;429;p16"/>
              <p:cNvSpPr/>
              <p:nvPr/>
            </p:nvSpPr>
            <p:spPr>
              <a:xfrm>
                <a:off x="260200" y="3089575"/>
                <a:ext cx="476150" cy="2323075"/>
              </a:xfrm>
              <a:custGeom>
                <a:avLst/>
                <a:gdLst/>
                <a:ahLst/>
                <a:cxnLst/>
                <a:rect l="l" t="t" r="r" b="b"/>
                <a:pathLst>
                  <a:path w="19046" h="92923" extrusionOk="0">
                    <a:moveTo>
                      <a:pt x="0" y="0"/>
                    </a:moveTo>
                    <a:lnTo>
                      <a:pt x="0" y="36635"/>
                    </a:lnTo>
                    <a:lnTo>
                      <a:pt x="19046" y="55681"/>
                    </a:lnTo>
                    <a:lnTo>
                      <a:pt x="19046" y="9292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30" name="Google Shape;430;p1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3" name="Google Shape;433;p17"/>
          <p:cNvSpPr txBox="1">
            <a:spLocks noGrp="1"/>
          </p:cNvSpPr>
          <p:nvPr>
            <p:ph type="subTitle" idx="1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7"/>
          <p:cNvSpPr txBox="1">
            <a:spLocks noGrp="1"/>
          </p:cNvSpPr>
          <p:nvPr>
            <p:ph type="subTitle" idx="2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7"/>
          <p:cNvSpPr txBox="1">
            <a:spLocks noGrp="1"/>
          </p:cNvSpPr>
          <p:nvPr>
            <p:ph type="subTitle" idx="3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4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7"/>
          <p:cNvSpPr txBox="1">
            <a:spLocks noGrp="1"/>
          </p:cNvSpPr>
          <p:nvPr>
            <p:ph type="subTitle" idx="5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8" name="Google Shape;438;p17"/>
          <p:cNvSpPr txBox="1">
            <a:spLocks noGrp="1"/>
          </p:cNvSpPr>
          <p:nvPr>
            <p:ph type="subTitle" idx="6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9" name="Google Shape;439;p17"/>
          <p:cNvSpPr txBox="1">
            <a:spLocks noGrp="1"/>
          </p:cNvSpPr>
          <p:nvPr>
            <p:ph type="subTitle" idx="7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40" name="Google Shape;440;p17"/>
          <p:cNvSpPr txBox="1">
            <a:spLocks noGrp="1"/>
          </p:cNvSpPr>
          <p:nvPr>
            <p:ph type="subTitle" idx="8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41" name="Google Shape;441;p17"/>
          <p:cNvGrpSpPr/>
          <p:nvPr/>
        </p:nvGrpSpPr>
        <p:grpSpPr>
          <a:xfrm>
            <a:off x="487075" y="3743425"/>
            <a:ext cx="8733034" cy="1098995"/>
            <a:chOff x="487075" y="3743425"/>
            <a:chExt cx="8733034" cy="1098995"/>
          </a:xfrm>
        </p:grpSpPr>
        <p:sp>
          <p:nvSpPr>
            <p:cNvPr id="442" name="Google Shape;442;p17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17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445" name="Google Shape;445;p1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" name="Google Shape;447;p17"/>
          <p:cNvGrpSpPr/>
          <p:nvPr/>
        </p:nvGrpSpPr>
        <p:grpSpPr>
          <a:xfrm>
            <a:off x="197650" y="1003129"/>
            <a:ext cx="8689509" cy="2910487"/>
            <a:chOff x="197650" y="1003129"/>
            <a:chExt cx="8689509" cy="2910487"/>
          </a:xfrm>
        </p:grpSpPr>
        <p:sp>
          <p:nvSpPr>
            <p:cNvPr id="448" name="Google Shape;448;p17"/>
            <p:cNvSpPr/>
            <p:nvPr/>
          </p:nvSpPr>
          <p:spPr>
            <a:xfrm>
              <a:off x="8847104" y="10031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7"/>
          <p:cNvGrpSpPr/>
          <p:nvPr/>
        </p:nvGrpSpPr>
        <p:grpSpPr>
          <a:xfrm>
            <a:off x="-30950" y="-166792"/>
            <a:ext cx="9501942" cy="5231667"/>
            <a:chOff x="-30950" y="-166792"/>
            <a:chExt cx="9501942" cy="5231667"/>
          </a:xfrm>
        </p:grpSpPr>
        <p:grpSp>
          <p:nvGrpSpPr>
            <p:cNvPr id="451" name="Google Shape;451;p17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4" cy="1266614"/>
            </a:xfrm>
          </p:grpSpPr>
          <p:sp>
            <p:nvSpPr>
              <p:cNvPr id="452" name="Google Shape;452;p1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17"/>
            <p:cNvGrpSpPr/>
            <p:nvPr/>
          </p:nvGrpSpPr>
          <p:grpSpPr>
            <a:xfrm rot="10800000" flipH="1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455" name="Google Shape;455;p1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1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1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1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1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0" name="Google Shape;460;p17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17"/>
            <p:cNvSpPr/>
            <p:nvPr/>
          </p:nvSpPr>
          <p:spPr>
            <a:xfrm>
              <a:off x="-30950" y="2650075"/>
              <a:ext cx="581550" cy="2414800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2" name="Google Shape;462;p1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subTitle" idx="1"/>
          </p:nvPr>
        </p:nvSpPr>
        <p:spPr>
          <a:xfrm>
            <a:off x="1182950" y="1729925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8"/>
          <p:cNvSpPr txBox="1">
            <a:spLocks noGrp="1"/>
          </p:cNvSpPr>
          <p:nvPr>
            <p:ph type="subTitle" idx="2"/>
          </p:nvPr>
        </p:nvSpPr>
        <p:spPr>
          <a:xfrm>
            <a:off x="3580856" y="1729934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8"/>
          <p:cNvSpPr txBox="1">
            <a:spLocks noGrp="1"/>
          </p:cNvSpPr>
          <p:nvPr>
            <p:ph type="subTitle" idx="3"/>
          </p:nvPr>
        </p:nvSpPr>
        <p:spPr>
          <a:xfrm>
            <a:off x="1182950" y="3419050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8"/>
          <p:cNvSpPr txBox="1">
            <a:spLocks noGrp="1"/>
          </p:cNvSpPr>
          <p:nvPr>
            <p:ph type="subTitle" idx="4"/>
          </p:nvPr>
        </p:nvSpPr>
        <p:spPr>
          <a:xfrm>
            <a:off x="3579000" y="3419050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8"/>
          <p:cNvSpPr txBox="1">
            <a:spLocks noGrp="1"/>
          </p:cNvSpPr>
          <p:nvPr>
            <p:ph type="subTitle" idx="5"/>
          </p:nvPr>
        </p:nvSpPr>
        <p:spPr>
          <a:xfrm>
            <a:off x="5975050" y="1729934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8"/>
          <p:cNvSpPr txBox="1">
            <a:spLocks noGrp="1"/>
          </p:cNvSpPr>
          <p:nvPr>
            <p:ph type="subTitle" idx="6"/>
          </p:nvPr>
        </p:nvSpPr>
        <p:spPr>
          <a:xfrm>
            <a:off x="5975050" y="3419050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8"/>
          <p:cNvSpPr txBox="1">
            <a:spLocks noGrp="1"/>
          </p:cNvSpPr>
          <p:nvPr>
            <p:ph type="subTitle" idx="7"/>
          </p:nvPr>
        </p:nvSpPr>
        <p:spPr>
          <a:xfrm>
            <a:off x="1190750" y="1396451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2" name="Google Shape;472;p18"/>
          <p:cNvSpPr txBox="1">
            <a:spLocks noGrp="1"/>
          </p:cNvSpPr>
          <p:nvPr>
            <p:ph type="subTitle" idx="8"/>
          </p:nvPr>
        </p:nvSpPr>
        <p:spPr>
          <a:xfrm>
            <a:off x="3584756" y="1396458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3" name="Google Shape;473;p18"/>
          <p:cNvSpPr txBox="1">
            <a:spLocks noGrp="1"/>
          </p:cNvSpPr>
          <p:nvPr>
            <p:ph type="subTitle" idx="9"/>
          </p:nvPr>
        </p:nvSpPr>
        <p:spPr>
          <a:xfrm>
            <a:off x="5978950" y="1396458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4" name="Google Shape;474;p18"/>
          <p:cNvSpPr txBox="1">
            <a:spLocks noGrp="1"/>
          </p:cNvSpPr>
          <p:nvPr>
            <p:ph type="subTitle" idx="13"/>
          </p:nvPr>
        </p:nvSpPr>
        <p:spPr>
          <a:xfrm>
            <a:off x="1182950" y="308255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5" name="Google Shape;475;p18"/>
          <p:cNvSpPr txBox="1">
            <a:spLocks noGrp="1"/>
          </p:cNvSpPr>
          <p:nvPr>
            <p:ph type="subTitle" idx="14"/>
          </p:nvPr>
        </p:nvSpPr>
        <p:spPr>
          <a:xfrm>
            <a:off x="3584758" y="3082550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6" name="Google Shape;476;p18"/>
          <p:cNvSpPr txBox="1">
            <a:spLocks noGrp="1"/>
          </p:cNvSpPr>
          <p:nvPr>
            <p:ph type="subTitle" idx="15"/>
          </p:nvPr>
        </p:nvSpPr>
        <p:spPr>
          <a:xfrm>
            <a:off x="5978948" y="3082550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77" name="Google Shape;477;p18"/>
          <p:cNvGrpSpPr/>
          <p:nvPr/>
        </p:nvGrpSpPr>
        <p:grpSpPr>
          <a:xfrm>
            <a:off x="-173589" y="2054902"/>
            <a:ext cx="8977956" cy="875138"/>
            <a:chOff x="-173589" y="2054902"/>
            <a:chExt cx="8977956" cy="875138"/>
          </a:xfrm>
        </p:grpSpPr>
        <p:sp>
          <p:nvSpPr>
            <p:cNvPr id="478" name="Google Shape;478;p18"/>
            <p:cNvSpPr/>
            <p:nvPr/>
          </p:nvSpPr>
          <p:spPr>
            <a:xfrm rot="-5400000" flipH="1">
              <a:off x="157300" y="26709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5400000" flipH="1">
              <a:off x="42350" y="24235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18"/>
            <p:cNvGrpSpPr/>
            <p:nvPr/>
          </p:nvGrpSpPr>
          <p:grpSpPr>
            <a:xfrm rot="10800000" flipH="1">
              <a:off x="8597477" y="2054902"/>
              <a:ext cx="206891" cy="766144"/>
              <a:chOff x="8650702" y="3525402"/>
              <a:chExt cx="206891" cy="766144"/>
            </a:xfrm>
          </p:grpSpPr>
          <p:sp>
            <p:nvSpPr>
              <p:cNvPr id="481" name="Google Shape;481;p18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" name="Google Shape;483;p18"/>
          <p:cNvGrpSpPr/>
          <p:nvPr/>
        </p:nvGrpSpPr>
        <p:grpSpPr>
          <a:xfrm>
            <a:off x="756786" y="700836"/>
            <a:ext cx="8183234" cy="4589198"/>
            <a:chOff x="756786" y="700836"/>
            <a:chExt cx="8183234" cy="4589198"/>
          </a:xfrm>
        </p:grpSpPr>
        <p:sp>
          <p:nvSpPr>
            <p:cNvPr id="484" name="Google Shape;484;p18"/>
            <p:cNvSpPr/>
            <p:nvPr/>
          </p:nvSpPr>
          <p:spPr>
            <a:xfrm flipH="1">
              <a:off x="756786" y="484915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 flipH="1">
              <a:off x="8899964" y="7008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-418722" y="-549400"/>
            <a:ext cx="9906875" cy="5811597"/>
            <a:chOff x="-418722" y="-549400"/>
            <a:chExt cx="9906875" cy="5811597"/>
          </a:xfrm>
        </p:grpSpPr>
        <p:grpSp>
          <p:nvGrpSpPr>
            <p:cNvPr id="487" name="Google Shape;487;p18"/>
            <p:cNvGrpSpPr/>
            <p:nvPr/>
          </p:nvGrpSpPr>
          <p:grpSpPr>
            <a:xfrm rot="10800000" flipH="1">
              <a:off x="8269288" y="182196"/>
              <a:ext cx="493321" cy="357312"/>
              <a:chOff x="1722354" y="229144"/>
              <a:chExt cx="1748744" cy="1266614"/>
            </a:xfrm>
          </p:grpSpPr>
          <p:sp>
            <p:nvSpPr>
              <p:cNvPr id="488" name="Google Shape;488;p18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490;p18"/>
            <p:cNvGrpSpPr/>
            <p:nvPr/>
          </p:nvGrpSpPr>
          <p:grpSpPr>
            <a:xfrm rot="10800000">
              <a:off x="-418722" y="3973294"/>
              <a:ext cx="965258" cy="273510"/>
              <a:chOff x="-6675" y="2881558"/>
              <a:chExt cx="9140700" cy="2059567"/>
            </a:xfrm>
          </p:grpSpPr>
          <p:cxnSp>
            <p:nvCxnSpPr>
              <p:cNvPr id="491" name="Google Shape;491;p1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1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1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6" name="Google Shape;496;p18"/>
            <p:cNvSpPr/>
            <p:nvPr/>
          </p:nvSpPr>
          <p:spPr>
            <a:xfrm rot="-5400000" flipH="1">
              <a:off x="-642564" y="4073091"/>
              <a:ext cx="2068124" cy="310088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7" name="Google Shape;497;p18"/>
            <p:cNvSpPr/>
            <p:nvPr/>
          </p:nvSpPr>
          <p:spPr>
            <a:xfrm flipH="1">
              <a:off x="8573201" y="-549400"/>
              <a:ext cx="914953" cy="3799205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98" name="Google Shape;498;p18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>
            <a:spLocks noGrp="1"/>
          </p:cNvSpPr>
          <p:nvPr>
            <p:ph type="title" hasCustomPrompt="1"/>
          </p:nvPr>
        </p:nvSpPr>
        <p:spPr>
          <a:xfrm>
            <a:off x="1022225" y="296549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9"/>
          <p:cNvSpPr txBox="1">
            <a:spLocks noGrp="1"/>
          </p:cNvSpPr>
          <p:nvPr>
            <p:ph type="subTitle" idx="1"/>
          </p:nvPr>
        </p:nvSpPr>
        <p:spPr>
          <a:xfrm>
            <a:off x="1022225" y="3740150"/>
            <a:ext cx="3382500" cy="38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19"/>
          <p:cNvSpPr txBox="1">
            <a:spLocks noGrp="1"/>
          </p:cNvSpPr>
          <p:nvPr>
            <p:ph type="title" idx="2" hasCustomPrompt="1"/>
          </p:nvPr>
        </p:nvSpPr>
        <p:spPr>
          <a:xfrm>
            <a:off x="3035252" y="132017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9"/>
          <p:cNvSpPr txBox="1">
            <a:spLocks noGrp="1"/>
          </p:cNvSpPr>
          <p:nvPr>
            <p:ph type="subTitle" idx="3"/>
          </p:nvPr>
        </p:nvSpPr>
        <p:spPr>
          <a:xfrm>
            <a:off x="3035252" y="2095118"/>
            <a:ext cx="3382500" cy="38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19"/>
          <p:cNvSpPr txBox="1">
            <a:spLocks noGrp="1"/>
          </p:cNvSpPr>
          <p:nvPr>
            <p:ph type="title" idx="4" hasCustomPrompt="1"/>
          </p:nvPr>
        </p:nvSpPr>
        <p:spPr>
          <a:xfrm>
            <a:off x="5048280" y="296549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60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9"/>
          <p:cNvSpPr txBox="1">
            <a:spLocks noGrp="1"/>
          </p:cNvSpPr>
          <p:nvPr>
            <p:ph type="subTitle" idx="5"/>
          </p:nvPr>
        </p:nvSpPr>
        <p:spPr>
          <a:xfrm>
            <a:off x="5048280" y="3740150"/>
            <a:ext cx="3382500" cy="38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19"/>
          <p:cNvSpPr/>
          <p:nvPr/>
        </p:nvSpPr>
        <p:spPr>
          <a:xfrm rot="5400000">
            <a:off x="9120511" y="697073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19"/>
          <p:cNvGrpSpPr/>
          <p:nvPr/>
        </p:nvGrpSpPr>
        <p:grpSpPr>
          <a:xfrm>
            <a:off x="-739800" y="415860"/>
            <a:ext cx="10142602" cy="2150259"/>
            <a:chOff x="-739800" y="415860"/>
            <a:chExt cx="10142602" cy="2150259"/>
          </a:xfrm>
        </p:grpSpPr>
        <p:grpSp>
          <p:nvGrpSpPr>
            <p:cNvPr id="508" name="Google Shape;508;p19"/>
            <p:cNvGrpSpPr/>
            <p:nvPr/>
          </p:nvGrpSpPr>
          <p:grpSpPr>
            <a:xfrm rot="5400000">
              <a:off x="8699132" y="-40532"/>
              <a:ext cx="247278" cy="1160062"/>
              <a:chOff x="1463894" y="1434556"/>
              <a:chExt cx="247278" cy="1160062"/>
            </a:xfrm>
          </p:grpSpPr>
          <p:sp>
            <p:nvSpPr>
              <p:cNvPr id="509" name="Google Shape;509;p19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19"/>
            <p:cNvGrpSpPr/>
            <p:nvPr/>
          </p:nvGrpSpPr>
          <p:grpSpPr>
            <a:xfrm>
              <a:off x="-739800" y="1454775"/>
              <a:ext cx="1111343" cy="1111343"/>
              <a:chOff x="8307725" y="278700"/>
              <a:chExt cx="1111343" cy="1111343"/>
            </a:xfrm>
          </p:grpSpPr>
          <p:sp>
            <p:nvSpPr>
              <p:cNvPr id="512" name="Google Shape;512;p1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4" name="Google Shape;514;p19"/>
          <p:cNvGrpSpPr/>
          <p:nvPr/>
        </p:nvGrpSpPr>
        <p:grpSpPr>
          <a:xfrm>
            <a:off x="-1340979" y="-3183303"/>
            <a:ext cx="10223939" cy="12189165"/>
            <a:chOff x="-1340979" y="-3183303"/>
            <a:chExt cx="10223939" cy="12189165"/>
          </a:xfrm>
        </p:grpSpPr>
        <p:grpSp>
          <p:nvGrpSpPr>
            <p:cNvPr id="515" name="Google Shape;515;p19"/>
            <p:cNvGrpSpPr/>
            <p:nvPr/>
          </p:nvGrpSpPr>
          <p:grpSpPr>
            <a:xfrm>
              <a:off x="3772273" y="2152995"/>
              <a:ext cx="5110686" cy="6852868"/>
              <a:chOff x="3772273" y="2152995"/>
              <a:chExt cx="5110686" cy="6852868"/>
            </a:xfrm>
          </p:grpSpPr>
          <p:grpSp>
            <p:nvGrpSpPr>
              <p:cNvPr id="516" name="Google Shape;516;p19"/>
              <p:cNvGrpSpPr/>
              <p:nvPr/>
            </p:nvGrpSpPr>
            <p:grpSpPr>
              <a:xfrm rot="10800000">
                <a:off x="8201743" y="2152995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517" name="Google Shape;517;p19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8" name="Google Shape;518;p19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19" name="Google Shape;519;p19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2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" name="Google Shape;520;p19"/>
              <p:cNvGrpSpPr/>
              <p:nvPr/>
            </p:nvGrpSpPr>
            <p:grpSpPr>
              <a:xfrm rot="5400000" flipH="1">
                <a:off x="1841424" y="6449892"/>
                <a:ext cx="4486819" cy="625122"/>
                <a:chOff x="-78438" y="4073905"/>
                <a:chExt cx="4486819" cy="625122"/>
              </a:xfrm>
            </p:grpSpPr>
            <p:cxnSp>
              <p:nvCxnSpPr>
                <p:cNvPr id="521" name="Google Shape;521;p19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2" name="Google Shape;522;p19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23" name="Google Shape;523;p19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4" name="Google Shape;524;p19"/>
            <p:cNvSpPr/>
            <p:nvPr/>
          </p:nvSpPr>
          <p:spPr>
            <a:xfrm rot="-5400000" flipH="1">
              <a:off x="229850" y="-2095662"/>
              <a:ext cx="1197198" cy="4338856"/>
            </a:xfrm>
            <a:custGeom>
              <a:avLst/>
              <a:gdLst/>
              <a:ahLst/>
              <a:cxnLst/>
              <a:rect l="l" t="t" r="r" b="b"/>
              <a:pathLst>
                <a:path w="18075" h="65507" extrusionOk="0">
                  <a:moveTo>
                    <a:pt x="0" y="65507"/>
                  </a:moveTo>
                  <a:lnTo>
                    <a:pt x="18075" y="47432"/>
                  </a:lnTo>
                  <a:lnTo>
                    <a:pt x="18075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25" name="Google Shape;525;p19"/>
            <p:cNvGrpSpPr/>
            <p:nvPr/>
          </p:nvGrpSpPr>
          <p:grpSpPr>
            <a:xfrm rot="-5400000">
              <a:off x="1113139" y="743908"/>
              <a:ext cx="493321" cy="357312"/>
              <a:chOff x="1722354" y="229144"/>
              <a:chExt cx="1748744" cy="1266614"/>
            </a:xfrm>
          </p:grpSpPr>
          <p:sp>
            <p:nvSpPr>
              <p:cNvPr id="526" name="Google Shape;526;p19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9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19"/>
            <p:cNvGrpSpPr/>
            <p:nvPr/>
          </p:nvGrpSpPr>
          <p:grpSpPr>
            <a:xfrm rot="5400000">
              <a:off x="-1009100" y="-1561400"/>
              <a:ext cx="3859204" cy="615399"/>
              <a:chOff x="-6675" y="307100"/>
              <a:chExt cx="9140700" cy="4634025"/>
            </a:xfrm>
          </p:grpSpPr>
          <p:cxnSp>
            <p:nvCxnSpPr>
              <p:cNvPr id="529" name="Google Shape;529;p1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1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1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" name="Google Shape;532;p1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1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1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" name="Google Shape;535;p1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1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7" name="Google Shape;537;p1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" name="Google Shape;538;p1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7" name="Google Shape;567;p21"/>
          <p:cNvGrpSpPr/>
          <p:nvPr/>
        </p:nvGrpSpPr>
        <p:grpSpPr>
          <a:xfrm>
            <a:off x="-116589" y="2639527"/>
            <a:ext cx="8996156" cy="1843388"/>
            <a:chOff x="-116589" y="2639527"/>
            <a:chExt cx="8996156" cy="1843388"/>
          </a:xfrm>
        </p:grpSpPr>
        <p:sp>
          <p:nvSpPr>
            <p:cNvPr id="568" name="Google Shape;568;p21"/>
            <p:cNvSpPr/>
            <p:nvPr/>
          </p:nvSpPr>
          <p:spPr>
            <a:xfrm rot="-5400000" flipH="1">
              <a:off x="399500" y="42238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 rot="-5400000" flipH="1">
              <a:off x="99350" y="405013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21"/>
            <p:cNvGrpSpPr/>
            <p:nvPr/>
          </p:nvGrpSpPr>
          <p:grpSpPr>
            <a:xfrm rot="10800000" flipH="1">
              <a:off x="8672677" y="2639527"/>
              <a:ext cx="206891" cy="766144"/>
              <a:chOff x="8650702" y="3525402"/>
              <a:chExt cx="206891" cy="766144"/>
            </a:xfrm>
          </p:grpSpPr>
          <p:sp>
            <p:nvSpPr>
              <p:cNvPr id="571" name="Google Shape;571;p21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1"/>
          <p:cNvGrpSpPr/>
          <p:nvPr/>
        </p:nvGrpSpPr>
        <p:grpSpPr>
          <a:xfrm>
            <a:off x="2729174" y="3358511"/>
            <a:ext cx="6150396" cy="1485586"/>
            <a:chOff x="2729174" y="3358511"/>
            <a:chExt cx="6150396" cy="1485586"/>
          </a:xfrm>
        </p:grpSpPr>
        <p:sp>
          <p:nvSpPr>
            <p:cNvPr id="574" name="Google Shape;574;p21"/>
            <p:cNvSpPr/>
            <p:nvPr/>
          </p:nvSpPr>
          <p:spPr>
            <a:xfrm rot="5400000" flipH="1">
              <a:off x="2929586" y="46036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 rot="10800000" flipH="1">
              <a:off x="8839514" y="33585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21"/>
          <p:cNvGrpSpPr/>
          <p:nvPr/>
        </p:nvGrpSpPr>
        <p:grpSpPr>
          <a:xfrm>
            <a:off x="-1381309" y="-1875175"/>
            <a:ext cx="10981145" cy="7138447"/>
            <a:chOff x="-1381309" y="-1875175"/>
            <a:chExt cx="10981145" cy="7138447"/>
          </a:xfrm>
        </p:grpSpPr>
        <p:sp>
          <p:nvSpPr>
            <p:cNvPr id="577" name="Google Shape;577;p21"/>
            <p:cNvSpPr/>
            <p:nvPr/>
          </p:nvSpPr>
          <p:spPr>
            <a:xfrm rot="10800000" flipH="1">
              <a:off x="-1381309" y="4693337"/>
              <a:ext cx="3801167" cy="569934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78" name="Google Shape;578;p21"/>
            <p:cNvGrpSpPr/>
            <p:nvPr/>
          </p:nvGrpSpPr>
          <p:grpSpPr>
            <a:xfrm>
              <a:off x="8229051" y="-1875175"/>
              <a:ext cx="1370785" cy="4060574"/>
              <a:chOff x="8229051" y="-1875175"/>
              <a:chExt cx="1370785" cy="4060574"/>
            </a:xfrm>
          </p:grpSpPr>
          <p:grpSp>
            <p:nvGrpSpPr>
              <p:cNvPr id="579" name="Google Shape;579;p21"/>
              <p:cNvGrpSpPr/>
              <p:nvPr/>
            </p:nvGrpSpPr>
            <p:grpSpPr>
              <a:xfrm>
                <a:off x="8229051" y="-1875175"/>
                <a:ext cx="914953" cy="4060574"/>
                <a:chOff x="8229051" y="-1875175"/>
                <a:chExt cx="914953" cy="4060574"/>
              </a:xfrm>
            </p:grpSpPr>
            <p:grpSp>
              <p:nvGrpSpPr>
                <p:cNvPr id="580" name="Google Shape;580;p21"/>
                <p:cNvGrpSpPr/>
                <p:nvPr/>
              </p:nvGrpSpPr>
              <p:grpSpPr>
                <a:xfrm rot="-5400000">
                  <a:off x="8480363" y="1760083"/>
                  <a:ext cx="493321" cy="357312"/>
                  <a:chOff x="1722354" y="229144"/>
                  <a:chExt cx="1748744" cy="1266614"/>
                </a:xfrm>
              </p:grpSpPr>
              <p:sp>
                <p:nvSpPr>
                  <p:cNvPr id="581" name="Google Shape;581;p21"/>
                  <p:cNvSpPr/>
                  <p:nvPr/>
                </p:nvSpPr>
                <p:spPr>
                  <a:xfrm rot="10800000">
                    <a:off x="2239107" y="792406"/>
                    <a:ext cx="1231990" cy="703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4" h="2777" fill="none" extrusionOk="0">
                        <a:moveTo>
                          <a:pt x="4863" y="2776"/>
                        </a:moveTo>
                        <a:lnTo>
                          <a:pt x="2051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21"/>
                  <p:cNvSpPr/>
                  <p:nvPr/>
                </p:nvSpPr>
                <p:spPr>
                  <a:xfrm rot="10800000">
                    <a:off x="1722354" y="229144"/>
                    <a:ext cx="627506" cy="620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2719" fill="none" extrusionOk="0">
                        <a:moveTo>
                          <a:pt x="2748" y="1363"/>
                        </a:moveTo>
                        <a:cubicBezTo>
                          <a:pt x="2748" y="2117"/>
                          <a:pt x="2117" y="2718"/>
                          <a:pt x="1392" y="2718"/>
                        </a:cubicBezTo>
                        <a:cubicBezTo>
                          <a:pt x="638" y="2718"/>
                          <a:pt x="1" y="2117"/>
                          <a:pt x="1" y="1363"/>
                        </a:cubicBezTo>
                        <a:cubicBezTo>
                          <a:pt x="1" y="609"/>
                          <a:pt x="638" y="0"/>
                          <a:pt x="1392" y="0"/>
                        </a:cubicBezTo>
                        <a:cubicBezTo>
                          <a:pt x="2117" y="0"/>
                          <a:pt x="2748" y="609"/>
                          <a:pt x="2748" y="136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lt1"/>
                    </a:solidFill>
                    <a:prstDash val="solid"/>
                    <a:miter lim="72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21"/>
                <p:cNvSpPr/>
                <p:nvPr/>
              </p:nvSpPr>
              <p:spPr>
                <a:xfrm>
                  <a:off x="8229051" y="-1875175"/>
                  <a:ext cx="914953" cy="379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2" h="96592" extrusionOk="0">
                      <a:moveTo>
                        <a:pt x="0" y="0"/>
                      </a:moveTo>
                      <a:lnTo>
                        <a:pt x="18318" y="18318"/>
                      </a:lnTo>
                      <a:lnTo>
                        <a:pt x="18318" y="58471"/>
                      </a:lnTo>
                      <a:lnTo>
                        <a:pt x="10373" y="66417"/>
                      </a:lnTo>
                      <a:lnTo>
                        <a:pt x="10373" y="83703"/>
                      </a:lnTo>
                      <a:lnTo>
                        <a:pt x="23262" y="9659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84" name="Google Shape;584;p21"/>
              <p:cNvGrpSpPr/>
              <p:nvPr/>
            </p:nvGrpSpPr>
            <p:grpSpPr>
              <a:xfrm rot="10800000">
                <a:off x="8634578" y="861419"/>
                <a:ext cx="965258" cy="273510"/>
                <a:chOff x="-6675" y="2881558"/>
                <a:chExt cx="9140700" cy="2059567"/>
              </a:xfrm>
            </p:grpSpPr>
            <p:cxnSp>
              <p:nvCxnSpPr>
                <p:cNvPr id="585" name="Google Shape;585;p21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21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7" name="Google Shape;587;p21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8" name="Google Shape;588;p21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" name="Google Shape;589;p21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90" name="Google Shape;590;p21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rot="10800000" flipH="1">
              <a:off x="410803" y="209925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rot="10800000" flipH="1">
              <a:off x="247028" y="239040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rot="5400000" flipH="1">
              <a:off x="-365574" y="-152135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rot="-5400000" flipH="1">
              <a:off x="8788045" y="359895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6" name="Google Shape;616;p23"/>
            <p:cNvGrpSpPr/>
            <p:nvPr/>
          </p:nvGrpSpPr>
          <p:grpSpPr>
            <a:xfrm rot="-5400000" flipH="1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rot="5400000" flipH="1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rot="10800000" flipH="1">
              <a:off x="248565" y="16583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avLst/>
              <a:gdLst/>
              <a:ahLst/>
              <a:cxnLst/>
              <a:rect l="l" t="t" r="r" b="b"/>
              <a:pathLst>
                <a:path w="19046" h="92923" extrusionOk="0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 rot="-5400000">
            <a:off x="3860412" y="-1906049"/>
            <a:ext cx="3859204" cy="615399"/>
            <a:chOff x="-6675" y="307100"/>
            <a:chExt cx="9140700" cy="4634025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Google Shape;38;p3"/>
          <p:cNvGrpSpPr/>
          <p:nvPr/>
        </p:nvGrpSpPr>
        <p:grpSpPr>
          <a:xfrm>
            <a:off x="-415272" y="538801"/>
            <a:ext cx="7636891" cy="5144942"/>
            <a:chOff x="-415272" y="538801"/>
            <a:chExt cx="7636891" cy="5144942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6110275" y="4572400"/>
              <a:ext cx="1111343" cy="1111343"/>
              <a:chOff x="8307725" y="278700"/>
              <a:chExt cx="1111343" cy="1111343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-415272" y="538801"/>
              <a:ext cx="2027056" cy="586283"/>
              <a:chOff x="-415272" y="538801"/>
              <a:chExt cx="2027056" cy="586283"/>
            </a:xfrm>
          </p:grpSpPr>
          <p:sp>
            <p:nvSpPr>
              <p:cNvPr id="43" name="Google Shape;43;p3"/>
              <p:cNvSpPr/>
              <p:nvPr/>
            </p:nvSpPr>
            <p:spPr>
              <a:xfrm rot="-5400000">
                <a:off x="1352729" y="32286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-5400000">
                <a:off x="-39071" y="673783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056776"/>
            <a:ext cx="77040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188277" y="1651177"/>
            <a:ext cx="8669316" cy="2098194"/>
            <a:chOff x="188277" y="1651177"/>
            <a:chExt cx="8669316" cy="2098194"/>
          </a:xfrm>
        </p:grpSpPr>
        <p:sp>
          <p:nvSpPr>
            <p:cNvPr id="49" name="Google Shape;49;p4"/>
            <p:cNvSpPr/>
            <p:nvPr/>
          </p:nvSpPr>
          <p:spPr>
            <a:xfrm rot="10800000">
              <a:off x="8650702" y="1651177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8814477" y="1942327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4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52" name="Google Shape;52;p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>
            <a:off x="-1181862" y="-331600"/>
            <a:ext cx="11020270" cy="5673388"/>
            <a:chOff x="-1181862" y="-331600"/>
            <a:chExt cx="11020270" cy="5673388"/>
          </a:xfrm>
        </p:grpSpPr>
        <p:grpSp>
          <p:nvGrpSpPr>
            <p:cNvPr id="55" name="Google Shape;55;p4"/>
            <p:cNvGrpSpPr/>
            <p:nvPr/>
          </p:nvGrpSpPr>
          <p:grpSpPr>
            <a:xfrm>
              <a:off x="8873150" y="1130915"/>
              <a:ext cx="965258" cy="273510"/>
              <a:chOff x="-6675" y="2881558"/>
              <a:chExt cx="9140700" cy="2059567"/>
            </a:xfrm>
          </p:grpSpPr>
          <p:cxnSp>
            <p:nvCxnSpPr>
              <p:cNvPr id="56" name="Google Shape;56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1" name="Google Shape;61;p4"/>
            <p:cNvSpPr/>
            <p:nvPr/>
          </p:nvSpPr>
          <p:spPr>
            <a:xfrm>
              <a:off x="8095400" y="-33160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2" name="Google Shape;62;p4"/>
            <p:cNvGrpSpPr/>
            <p:nvPr/>
          </p:nvGrpSpPr>
          <p:grpSpPr>
            <a:xfrm rot="10800000" flipH="1">
              <a:off x="8650689" y="182196"/>
              <a:ext cx="493321" cy="357312"/>
              <a:chOff x="1722354" y="229144"/>
              <a:chExt cx="1748744" cy="1266614"/>
            </a:xfrm>
          </p:grpSpPr>
          <p:sp>
            <p:nvSpPr>
              <p:cNvPr id="63" name="Google Shape;63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5;p4"/>
            <p:cNvSpPr/>
            <p:nvPr/>
          </p:nvSpPr>
          <p:spPr>
            <a:xfrm rot="5400000">
              <a:off x="-191675" y="348120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6" name="Google Shape;66;p4"/>
            <p:cNvGrpSpPr/>
            <p:nvPr/>
          </p:nvGrpSpPr>
          <p:grpSpPr>
            <a:xfrm rot="-5400000" flipH="1">
              <a:off x="159064" y="4046096"/>
              <a:ext cx="493321" cy="357312"/>
              <a:chOff x="1722354" y="229144"/>
              <a:chExt cx="1748744" cy="1266614"/>
            </a:xfrm>
          </p:grpSpPr>
          <p:sp>
            <p:nvSpPr>
              <p:cNvPr id="67" name="Google Shape;67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4"/>
            <p:cNvGrpSpPr/>
            <p:nvPr/>
          </p:nvGrpSpPr>
          <p:grpSpPr>
            <a:xfrm>
              <a:off x="-776975" y="4800515"/>
              <a:ext cx="965258" cy="273510"/>
              <a:chOff x="-6675" y="2881558"/>
              <a:chExt cx="9140700" cy="2059567"/>
            </a:xfrm>
          </p:grpSpPr>
          <p:cxnSp>
            <p:nvCxnSpPr>
              <p:cNvPr id="70" name="Google Shape;70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5" name="Google Shape;75;p4"/>
          <p:cNvGrpSpPr/>
          <p:nvPr/>
        </p:nvGrpSpPr>
        <p:grpSpPr>
          <a:xfrm>
            <a:off x="-142612" y="-168664"/>
            <a:ext cx="7919030" cy="2888968"/>
            <a:chOff x="-142612" y="-168664"/>
            <a:chExt cx="7919030" cy="2888968"/>
          </a:xfrm>
        </p:grpSpPr>
        <p:sp>
          <p:nvSpPr>
            <p:cNvPr id="76" name="Google Shape;76;p4"/>
            <p:cNvSpPr/>
            <p:nvPr/>
          </p:nvSpPr>
          <p:spPr>
            <a:xfrm rot="10800000">
              <a:off x="7736362" y="-16866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5400000">
              <a:off x="57800" y="24798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6"/>
          <p:cNvGrpSpPr/>
          <p:nvPr/>
        </p:nvGrpSpPr>
        <p:grpSpPr>
          <a:xfrm>
            <a:off x="713236" y="-1192757"/>
            <a:ext cx="8217269" cy="9624966"/>
            <a:chOff x="713236" y="-1192757"/>
            <a:chExt cx="8217269" cy="9624966"/>
          </a:xfrm>
        </p:grpSpPr>
        <p:grpSp>
          <p:nvGrpSpPr>
            <p:cNvPr id="110" name="Google Shape;110;p6"/>
            <p:cNvGrpSpPr/>
            <p:nvPr/>
          </p:nvGrpSpPr>
          <p:grpSpPr>
            <a:xfrm rot="5400000" flipH="1">
              <a:off x="-917001" y="6234248"/>
              <a:ext cx="3828199" cy="567724"/>
              <a:chOff x="-1181972" y="3591337"/>
              <a:chExt cx="3497989" cy="518706"/>
            </a:xfrm>
          </p:grpSpPr>
          <p:cxnSp>
            <p:nvCxnSpPr>
              <p:cNvPr id="111" name="Google Shape;111;p6"/>
              <p:cNvCxnSpPr/>
              <p:nvPr/>
            </p:nvCxnSpPr>
            <p:spPr>
              <a:xfrm>
                <a:off x="308728" y="2619343"/>
                <a:ext cx="0" cy="298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6"/>
              <p:cNvCxnSpPr/>
              <p:nvPr/>
            </p:nvCxnSpPr>
            <p:spPr>
              <a:xfrm rot="-5400000">
                <a:off x="1795201" y="3757993"/>
                <a:ext cx="357300" cy="34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" name="Google Shape;113;p6"/>
              <p:cNvSpPr/>
              <p:nvPr/>
            </p:nvSpPr>
            <p:spPr>
              <a:xfrm>
                <a:off x="2122592" y="3591337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6"/>
            <p:cNvGrpSpPr/>
            <p:nvPr/>
          </p:nvGrpSpPr>
          <p:grpSpPr>
            <a:xfrm>
              <a:off x="6549025" y="-95200"/>
              <a:ext cx="2381480" cy="750487"/>
              <a:chOff x="6549025" y="-95200"/>
              <a:chExt cx="2381480" cy="750487"/>
            </a:xfrm>
          </p:grpSpPr>
          <p:grpSp>
            <p:nvGrpSpPr>
              <p:cNvPr id="115" name="Google Shape;115;p6"/>
              <p:cNvGrpSpPr/>
              <p:nvPr/>
            </p:nvGrpSpPr>
            <p:grpSpPr>
              <a:xfrm rot="-5400000">
                <a:off x="8505189" y="229971"/>
                <a:ext cx="493321" cy="357312"/>
                <a:chOff x="1722354" y="229144"/>
                <a:chExt cx="1748744" cy="1266614"/>
              </a:xfrm>
            </p:grpSpPr>
            <p:sp>
              <p:nvSpPr>
                <p:cNvPr id="116" name="Google Shape;116;p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" name="Google Shape;118;p6"/>
              <p:cNvSpPr/>
              <p:nvPr/>
            </p:nvSpPr>
            <p:spPr>
              <a:xfrm>
                <a:off x="6549025" y="-95200"/>
                <a:ext cx="2381475" cy="429625"/>
              </a:xfrm>
              <a:custGeom>
                <a:avLst/>
                <a:gdLst/>
                <a:ahLst/>
                <a:cxnLst/>
                <a:rect l="l" t="t" r="r" b="b"/>
                <a:pathLst>
                  <a:path w="95259" h="17185" extrusionOk="0">
                    <a:moveTo>
                      <a:pt x="0" y="2455"/>
                    </a:moveTo>
                    <a:lnTo>
                      <a:pt x="14731" y="17185"/>
                    </a:lnTo>
                    <a:lnTo>
                      <a:pt x="65552" y="17185"/>
                    </a:lnTo>
                    <a:lnTo>
                      <a:pt x="72303" y="10434"/>
                    </a:lnTo>
                    <a:lnTo>
                      <a:pt x="95259" y="10434"/>
                    </a:lnTo>
                    <a:lnTo>
                      <a:pt x="95259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" name="Google Shape;119;p6"/>
            <p:cNvGrpSpPr/>
            <p:nvPr/>
          </p:nvGrpSpPr>
          <p:grpSpPr>
            <a:xfrm rot="5400000">
              <a:off x="6896426" y="-564435"/>
              <a:ext cx="1530153" cy="273510"/>
              <a:chOff x="-6675" y="2881558"/>
              <a:chExt cx="9140700" cy="2059567"/>
            </a:xfrm>
          </p:grpSpPr>
          <p:cxnSp>
            <p:nvCxnSpPr>
              <p:cNvPr id="120" name="Google Shape;120;p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5" name="Google Shape;125;p6"/>
          <p:cNvGrpSpPr/>
          <p:nvPr/>
        </p:nvGrpSpPr>
        <p:grpSpPr>
          <a:xfrm>
            <a:off x="302564" y="1262596"/>
            <a:ext cx="9110252" cy="3563617"/>
            <a:chOff x="302564" y="1262596"/>
            <a:chExt cx="9110252" cy="3563617"/>
          </a:xfrm>
        </p:grpSpPr>
        <p:grpSp>
          <p:nvGrpSpPr>
            <p:cNvPr id="126" name="Google Shape;126;p6"/>
            <p:cNvGrpSpPr/>
            <p:nvPr/>
          </p:nvGrpSpPr>
          <p:grpSpPr>
            <a:xfrm rot="5400000">
              <a:off x="-153827" y="4122544"/>
              <a:ext cx="1160062" cy="247278"/>
              <a:chOff x="8000023" y="2164544"/>
              <a:chExt cx="1160062" cy="247278"/>
            </a:xfrm>
          </p:grpSpPr>
          <p:sp>
            <p:nvSpPr>
              <p:cNvPr id="127" name="Google Shape;127;p6"/>
              <p:cNvSpPr/>
              <p:nvPr/>
            </p:nvSpPr>
            <p:spPr>
              <a:xfrm rot="5400000">
                <a:off x="8215962" y="1948604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-5400000">
                <a:off x="8708783" y="1960521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6"/>
            <p:cNvGrpSpPr/>
            <p:nvPr/>
          </p:nvGrpSpPr>
          <p:grpSpPr>
            <a:xfrm>
              <a:off x="8578108" y="1262596"/>
              <a:ext cx="834709" cy="226938"/>
              <a:chOff x="8541258" y="2281496"/>
              <a:chExt cx="834709" cy="226938"/>
            </a:xfrm>
          </p:grpSpPr>
          <p:sp>
            <p:nvSpPr>
              <p:cNvPr id="130" name="Google Shape;130;p6"/>
              <p:cNvSpPr/>
              <p:nvPr/>
            </p:nvSpPr>
            <p:spPr>
              <a:xfrm rot="5400000">
                <a:off x="9116912" y="2249379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5400000">
                <a:off x="8917458" y="19052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" name="Google Shape;132;p6"/>
          <p:cNvGrpSpPr/>
          <p:nvPr/>
        </p:nvGrpSpPr>
        <p:grpSpPr>
          <a:xfrm>
            <a:off x="597187" y="977673"/>
            <a:ext cx="8723593" cy="3964768"/>
            <a:chOff x="597187" y="977673"/>
            <a:chExt cx="8723593" cy="3964768"/>
          </a:xfrm>
        </p:grpSpPr>
        <p:sp>
          <p:nvSpPr>
            <p:cNvPr id="133" name="Google Shape;133;p6"/>
            <p:cNvSpPr/>
            <p:nvPr/>
          </p:nvSpPr>
          <p:spPr>
            <a:xfrm rot="5400000">
              <a:off x="9080312" y="7772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 rot="10800000">
              <a:off x="597187" y="45015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>
            <a:spLocks noGrp="1"/>
          </p:cNvSpPr>
          <p:nvPr>
            <p:ph type="pic" idx="2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" name="Google Shape;140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1" name="Google Shape;141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2" name="Google Shape;142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" name="Google Shape;147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48" name="Google Shape;148;p7"/>
            <p:cNvSpPr/>
            <p:nvPr/>
          </p:nvSpPr>
          <p:spPr>
            <a:xfrm>
              <a:off x="6756300" y="4613375"/>
              <a:ext cx="2474700" cy="312375"/>
            </a:xfrm>
            <a:custGeom>
              <a:avLst/>
              <a:gdLst/>
              <a:ahLst/>
              <a:cxnLst/>
              <a:rect l="l" t="t" r="r" b="b"/>
              <a:pathLst>
                <a:path w="98988" h="12495" extrusionOk="0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9" name="Google Shape;149;p7"/>
            <p:cNvGrpSpPr/>
            <p:nvPr/>
          </p:nvGrpSpPr>
          <p:grpSpPr>
            <a:xfrm rot="-5400000" flipH="1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0" name="Google Shape;150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7"/>
            <p:cNvSpPr/>
            <p:nvPr/>
          </p:nvSpPr>
          <p:spPr>
            <a:xfrm>
              <a:off x="-174975" y="-315450"/>
              <a:ext cx="1914059" cy="4400511"/>
            </a:xfrm>
            <a:custGeom>
              <a:avLst/>
              <a:gdLst/>
              <a:ahLst/>
              <a:cxnLst/>
              <a:rect l="l" t="t" r="r" b="b"/>
              <a:pathLst>
                <a:path w="55192" h="126889" extrusionOk="0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" name="Google Shape;153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4" name="Google Shape;154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57" name="Google Shape;157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2" name="Google Shape;162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3" name="Google Shape;163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5400000" flipH="1">
              <a:off x="8631182" y="440359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rot="10800000" flipH="1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rot="-5400000" flipH="1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rot="-5400000" flipH="1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rot="5400000" flipH="1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2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rot="5400000" flipH="1">
              <a:off x="49529" y="9370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rot="5400000" flipH="1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9" r:id="rId18"/>
    <p:sldLayoutId id="214748367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ctrTitle"/>
          </p:nvPr>
        </p:nvSpPr>
        <p:spPr>
          <a:xfrm>
            <a:off x="1100529" y="1396759"/>
            <a:ext cx="4384800" cy="16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/>
              <a:t>Dynamic Consulting Company</a:t>
            </a:r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01FFD31-09A9-F5A0-F964-DBB6D7BFD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516" y="3094092"/>
            <a:ext cx="4732332" cy="402067"/>
          </a:xfrm>
        </p:spPr>
        <p:txBody>
          <a:bodyPr/>
          <a:lstStyle/>
          <a:p>
            <a:r>
              <a:rPr lang="en-US">
                <a:latin typeface="Grandview"/>
              </a:rPr>
              <a:t>Anna Do, Patrick Hayden, Grace Saddler, Ava Scotchie</a:t>
            </a:r>
          </a:p>
        </p:txBody>
      </p:sp>
      <p:sp>
        <p:nvSpPr>
          <p:cNvPr id="664" name="Google Shape;664;p28"/>
          <p:cNvSpPr/>
          <p:nvPr/>
        </p:nvSpPr>
        <p:spPr>
          <a:xfrm rot="-5400000">
            <a:off x="290772" y="2313370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8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/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/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/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B1189D4-D26F-701A-F7DB-B56B6D78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6362" y="3327709"/>
            <a:ext cx="1907188" cy="19071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EB74-6901-BE4C-622A-9E79FC76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Improvements</a:t>
            </a:r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DDDE7BEF-507A-8ED1-25CF-E5C168C1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7" y="852471"/>
            <a:ext cx="8168267" cy="42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8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EB74-6901-BE4C-622A-9E79FC76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Improvements</a:t>
            </a:r>
          </a:p>
        </p:txBody>
      </p:sp>
      <p:pic>
        <p:nvPicPr>
          <p:cNvPr id="5" name="Picture 4" descr="A diagram of a customer service&#10;&#10;Description automatically generated">
            <a:extLst>
              <a:ext uri="{FF2B5EF4-FFF2-40B4-BE49-F238E27FC236}">
                <a16:creationId xmlns:a16="http://schemas.microsoft.com/office/drawing/2014/main" id="{0F65DD32-EA61-511C-38A9-51E6EA89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23" y="782776"/>
            <a:ext cx="8105542" cy="416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2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855E13-E98B-962F-902C-7280900D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" r="5607" b="-34"/>
          <a:stretch/>
        </p:blipFill>
        <p:spPr>
          <a:xfrm>
            <a:off x="0" y="-258"/>
            <a:ext cx="9144002" cy="51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8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A9F84232-A93E-F0AA-4847-F477A279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>
            <a:extLst>
              <a:ext uri="{FF2B5EF4-FFF2-40B4-BE49-F238E27FC236}">
                <a16:creationId xmlns:a16="http://schemas.microsoft.com/office/drawing/2014/main" id="{5C09B7A8-E1A0-4B33-2AE2-1EC546903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</a:t>
            </a:r>
            <a:endParaRPr/>
          </a:p>
        </p:txBody>
      </p:sp>
      <p:sp>
        <p:nvSpPr>
          <p:cNvPr id="772" name="Google Shape;772;p34">
            <a:extLst>
              <a:ext uri="{FF2B5EF4-FFF2-40B4-BE49-F238E27FC236}">
                <a16:creationId xmlns:a16="http://schemas.microsoft.com/office/drawing/2014/main" id="{4643464C-F435-AED7-39D2-DEFD3BE6E8E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84527" y="2267668"/>
            <a:ext cx="2415134" cy="487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Disrupted Operations </a:t>
            </a:r>
            <a:endParaRPr lang="en-US"/>
          </a:p>
        </p:txBody>
      </p:sp>
      <p:sp>
        <p:nvSpPr>
          <p:cNvPr id="773" name="Google Shape;773;p34">
            <a:extLst>
              <a:ext uri="{FF2B5EF4-FFF2-40B4-BE49-F238E27FC236}">
                <a16:creationId xmlns:a16="http://schemas.microsoft.com/office/drawing/2014/main" id="{CD55B85D-B61C-3E4B-22C4-C15C25D50AA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07538" y="2269876"/>
            <a:ext cx="2411702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Resistance</a:t>
            </a:r>
            <a:endParaRPr lang="en-US"/>
          </a:p>
        </p:txBody>
      </p:sp>
      <p:sp>
        <p:nvSpPr>
          <p:cNvPr id="775" name="Google Shape;775;p34">
            <a:extLst>
              <a:ext uri="{FF2B5EF4-FFF2-40B4-BE49-F238E27FC236}">
                <a16:creationId xmlns:a16="http://schemas.microsoft.com/office/drawing/2014/main" id="{6B1BC01A-487A-A720-D55C-39ED9952EC9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83289" y="2810790"/>
            <a:ext cx="2260200" cy="1078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400">
                <a:latin typeface="Grandview" panose="020B0502040204020203" pitchFamily="34" charset="0"/>
              </a:rPr>
              <a:t>Employees may resist software change</a:t>
            </a:r>
            <a:endParaRPr lang="en-US">
              <a:latin typeface="Grandview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400">
                <a:latin typeface="Grandview" panose="020B0502040204020203" pitchFamily="34" charset="0"/>
              </a:rPr>
              <a:t>Possibility for human errors </a:t>
            </a:r>
            <a:endParaRPr lang="en" sz="1400">
              <a:latin typeface="Grandview" panose="020B0502040204020203" pitchFamily="34" charset="0"/>
            </a:endParaRPr>
          </a:p>
        </p:txBody>
      </p:sp>
      <p:sp>
        <p:nvSpPr>
          <p:cNvPr id="776" name="Google Shape;776;p34">
            <a:extLst>
              <a:ext uri="{FF2B5EF4-FFF2-40B4-BE49-F238E27FC236}">
                <a16:creationId xmlns:a16="http://schemas.microsoft.com/office/drawing/2014/main" id="{997F2429-AF4A-D528-0A19-EBDD07157BD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05322" y="2750119"/>
            <a:ext cx="2200824" cy="937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400">
                <a:latin typeface="Grandview" panose="020B0502040204020203" pitchFamily="34" charset="0"/>
              </a:rPr>
              <a:t>Cloud based software is at risk for potential security breaches</a:t>
            </a:r>
            <a:endParaRPr lang="en-US">
              <a:latin typeface="Grandview" panose="020B0502040204020203" pitchFamily="34" charset="0"/>
            </a:endParaRPr>
          </a:p>
        </p:txBody>
      </p:sp>
      <p:sp>
        <p:nvSpPr>
          <p:cNvPr id="777" name="Google Shape;777;p34">
            <a:extLst>
              <a:ext uri="{FF2B5EF4-FFF2-40B4-BE49-F238E27FC236}">
                <a16:creationId xmlns:a16="http://schemas.microsoft.com/office/drawing/2014/main" id="{CD2191D1-401F-1C90-F223-C1C6A5EF5D7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290034" y="2270043"/>
            <a:ext cx="2030116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/>
              <a:t>Security Breaches</a:t>
            </a:r>
            <a:endParaRPr lang="en-US"/>
          </a:p>
        </p:txBody>
      </p:sp>
      <p:grpSp>
        <p:nvGrpSpPr>
          <p:cNvPr id="778" name="Google Shape;778;p34">
            <a:extLst>
              <a:ext uri="{FF2B5EF4-FFF2-40B4-BE49-F238E27FC236}">
                <a16:creationId xmlns:a16="http://schemas.microsoft.com/office/drawing/2014/main" id="{5D6562BB-1DD1-856A-FE07-A3F4E293AF0D}"/>
              </a:ext>
            </a:extLst>
          </p:cNvPr>
          <p:cNvGrpSpPr/>
          <p:nvPr/>
        </p:nvGrpSpPr>
        <p:grpSpPr>
          <a:xfrm>
            <a:off x="7092715" y="1557297"/>
            <a:ext cx="550147" cy="713187"/>
            <a:chOff x="4801988" y="3797375"/>
            <a:chExt cx="289600" cy="345150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779" name="Google Shape;779;p34">
              <a:extLst>
                <a:ext uri="{FF2B5EF4-FFF2-40B4-BE49-F238E27FC236}">
                  <a16:creationId xmlns:a16="http://schemas.microsoft.com/office/drawing/2014/main" id="{27B0D515-03E5-0F12-5415-F9FC2A1B7E28}"/>
                </a:ext>
              </a:extLst>
            </p:cNvPr>
            <p:cNvSpPr/>
            <p:nvPr/>
          </p:nvSpPr>
          <p:spPr>
            <a:xfrm>
              <a:off x="4916238" y="3885675"/>
              <a:ext cx="60825" cy="60775"/>
            </a:xfrm>
            <a:custGeom>
              <a:avLst/>
              <a:gdLst/>
              <a:ahLst/>
              <a:cxnLst/>
              <a:rect l="l" t="t" r="r" b="b"/>
              <a:pathLst>
                <a:path w="2433" h="2431" extrusionOk="0">
                  <a:moveTo>
                    <a:pt x="1215" y="806"/>
                  </a:moveTo>
                  <a:cubicBezTo>
                    <a:pt x="1436" y="806"/>
                    <a:pt x="1613" y="994"/>
                    <a:pt x="1613" y="1215"/>
                  </a:cubicBezTo>
                  <a:cubicBezTo>
                    <a:pt x="1613" y="1437"/>
                    <a:pt x="1436" y="1614"/>
                    <a:pt x="1215" y="1614"/>
                  </a:cubicBezTo>
                  <a:cubicBezTo>
                    <a:pt x="993" y="1614"/>
                    <a:pt x="805" y="1437"/>
                    <a:pt x="805" y="1215"/>
                  </a:cubicBezTo>
                  <a:cubicBezTo>
                    <a:pt x="805" y="994"/>
                    <a:pt x="993" y="806"/>
                    <a:pt x="1215" y="806"/>
                  </a:cubicBezTo>
                  <a:close/>
                  <a:moveTo>
                    <a:pt x="1215" y="1"/>
                  </a:moveTo>
                  <a:cubicBezTo>
                    <a:pt x="539" y="1"/>
                    <a:pt x="0" y="551"/>
                    <a:pt x="0" y="1215"/>
                  </a:cubicBezTo>
                  <a:cubicBezTo>
                    <a:pt x="0" y="1883"/>
                    <a:pt x="539" y="2430"/>
                    <a:pt x="1215" y="2430"/>
                  </a:cubicBezTo>
                  <a:cubicBezTo>
                    <a:pt x="1882" y="2430"/>
                    <a:pt x="2432" y="1883"/>
                    <a:pt x="2432" y="1215"/>
                  </a:cubicBezTo>
                  <a:cubicBezTo>
                    <a:pt x="2432" y="551"/>
                    <a:pt x="1882" y="1"/>
                    <a:pt x="121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0" name="Google Shape;780;p34">
              <a:extLst>
                <a:ext uri="{FF2B5EF4-FFF2-40B4-BE49-F238E27FC236}">
                  <a16:creationId xmlns:a16="http://schemas.microsoft.com/office/drawing/2014/main" id="{0B0FD099-2B6D-13DB-8C20-D06063549EAF}"/>
                </a:ext>
              </a:extLst>
            </p:cNvPr>
            <p:cNvSpPr/>
            <p:nvPr/>
          </p:nvSpPr>
          <p:spPr>
            <a:xfrm>
              <a:off x="4801988" y="3797375"/>
              <a:ext cx="289600" cy="345150"/>
            </a:xfrm>
            <a:custGeom>
              <a:avLst/>
              <a:gdLst/>
              <a:ahLst/>
              <a:cxnLst/>
              <a:rect l="l" t="t" r="r" b="b"/>
              <a:pathLst>
                <a:path w="11584" h="13806" extrusionOk="0">
                  <a:moveTo>
                    <a:pt x="10731" y="11643"/>
                  </a:moveTo>
                  <a:cubicBezTo>
                    <a:pt x="10579" y="12288"/>
                    <a:pt x="10074" y="12801"/>
                    <a:pt x="9432" y="12953"/>
                  </a:cubicBezTo>
                  <a:lnTo>
                    <a:pt x="9432" y="11643"/>
                  </a:lnTo>
                  <a:close/>
                  <a:moveTo>
                    <a:pt x="10111" y="809"/>
                  </a:moveTo>
                  <a:cubicBezTo>
                    <a:pt x="10472" y="809"/>
                    <a:pt x="10775" y="1112"/>
                    <a:pt x="10775" y="1488"/>
                  </a:cubicBezTo>
                  <a:lnTo>
                    <a:pt x="10775" y="10838"/>
                  </a:lnTo>
                  <a:lnTo>
                    <a:pt x="9022" y="10838"/>
                  </a:lnTo>
                  <a:cubicBezTo>
                    <a:pt x="8801" y="10838"/>
                    <a:pt x="8627" y="11026"/>
                    <a:pt x="8627" y="11247"/>
                  </a:cubicBezTo>
                  <a:lnTo>
                    <a:pt x="8627" y="13001"/>
                  </a:lnTo>
                  <a:lnTo>
                    <a:pt x="1473" y="13001"/>
                  </a:lnTo>
                  <a:cubicBezTo>
                    <a:pt x="1111" y="13001"/>
                    <a:pt x="805" y="12695"/>
                    <a:pt x="805" y="12322"/>
                  </a:cubicBezTo>
                  <a:lnTo>
                    <a:pt x="805" y="1488"/>
                  </a:lnTo>
                  <a:cubicBezTo>
                    <a:pt x="805" y="1112"/>
                    <a:pt x="1111" y="809"/>
                    <a:pt x="1473" y="809"/>
                  </a:cubicBezTo>
                  <a:close/>
                  <a:moveTo>
                    <a:pt x="1473" y="1"/>
                  </a:moveTo>
                  <a:cubicBezTo>
                    <a:pt x="654" y="1"/>
                    <a:pt x="0" y="669"/>
                    <a:pt x="0" y="1488"/>
                  </a:cubicBezTo>
                  <a:lnTo>
                    <a:pt x="0" y="12322"/>
                  </a:lnTo>
                  <a:cubicBezTo>
                    <a:pt x="0" y="13141"/>
                    <a:pt x="654" y="13806"/>
                    <a:pt x="1473" y="13806"/>
                  </a:cubicBezTo>
                  <a:lnTo>
                    <a:pt x="9022" y="13806"/>
                  </a:lnTo>
                  <a:cubicBezTo>
                    <a:pt x="10439" y="13806"/>
                    <a:pt x="11583" y="12661"/>
                    <a:pt x="11583" y="11247"/>
                  </a:cubicBezTo>
                  <a:lnTo>
                    <a:pt x="11583" y="1488"/>
                  </a:lnTo>
                  <a:cubicBezTo>
                    <a:pt x="11583" y="669"/>
                    <a:pt x="10930" y="1"/>
                    <a:pt x="1011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1" name="Google Shape;781;p34">
              <a:extLst>
                <a:ext uri="{FF2B5EF4-FFF2-40B4-BE49-F238E27FC236}">
                  <a16:creationId xmlns:a16="http://schemas.microsoft.com/office/drawing/2014/main" id="{CDA18FEE-F07A-4AFE-6D2B-4830E57E5B50}"/>
                </a:ext>
              </a:extLst>
            </p:cNvPr>
            <p:cNvSpPr/>
            <p:nvPr/>
          </p:nvSpPr>
          <p:spPr>
            <a:xfrm>
              <a:off x="4841691" y="3838624"/>
              <a:ext cx="210125" cy="269500"/>
            </a:xfrm>
            <a:custGeom>
              <a:avLst/>
              <a:gdLst/>
              <a:ahLst/>
              <a:cxnLst/>
              <a:rect l="l" t="t" r="r" b="b"/>
              <a:pathLst>
                <a:path w="8405" h="10780" extrusionOk="0">
                  <a:moveTo>
                    <a:pt x="4477" y="805"/>
                  </a:moveTo>
                  <a:lnTo>
                    <a:pt x="4503" y="1122"/>
                  </a:lnTo>
                  <a:cubicBezTo>
                    <a:pt x="4503" y="1263"/>
                    <a:pt x="4606" y="1392"/>
                    <a:pt x="4735" y="1437"/>
                  </a:cubicBezTo>
                  <a:cubicBezTo>
                    <a:pt x="4957" y="1507"/>
                    <a:pt x="5167" y="1625"/>
                    <a:pt x="5344" y="1776"/>
                  </a:cubicBezTo>
                  <a:cubicBezTo>
                    <a:pt x="5412" y="1839"/>
                    <a:pt x="5506" y="1873"/>
                    <a:pt x="5600" y="1873"/>
                  </a:cubicBezTo>
                  <a:cubicBezTo>
                    <a:pt x="5665" y="1873"/>
                    <a:pt x="5730" y="1857"/>
                    <a:pt x="5787" y="1824"/>
                  </a:cubicBezTo>
                  <a:lnTo>
                    <a:pt x="6031" y="1695"/>
                  </a:lnTo>
                  <a:lnTo>
                    <a:pt x="6326" y="2197"/>
                  </a:lnTo>
                  <a:lnTo>
                    <a:pt x="6057" y="2374"/>
                  </a:lnTo>
                  <a:cubicBezTo>
                    <a:pt x="5939" y="2455"/>
                    <a:pt x="5880" y="2595"/>
                    <a:pt x="5905" y="2736"/>
                  </a:cubicBezTo>
                  <a:cubicBezTo>
                    <a:pt x="5939" y="2853"/>
                    <a:pt x="5950" y="2980"/>
                    <a:pt x="5950" y="3097"/>
                  </a:cubicBezTo>
                  <a:cubicBezTo>
                    <a:pt x="5950" y="3215"/>
                    <a:pt x="5939" y="3344"/>
                    <a:pt x="5905" y="3459"/>
                  </a:cubicBezTo>
                  <a:cubicBezTo>
                    <a:pt x="5880" y="3600"/>
                    <a:pt x="5939" y="3740"/>
                    <a:pt x="6057" y="3821"/>
                  </a:cubicBezTo>
                  <a:lnTo>
                    <a:pt x="6326" y="3998"/>
                  </a:lnTo>
                  <a:lnTo>
                    <a:pt x="6031" y="4489"/>
                  </a:lnTo>
                  <a:lnTo>
                    <a:pt x="5751" y="4349"/>
                  </a:lnTo>
                  <a:cubicBezTo>
                    <a:pt x="5701" y="4321"/>
                    <a:pt x="5647" y="4308"/>
                    <a:pt x="5593" y="4308"/>
                  </a:cubicBezTo>
                  <a:cubicBezTo>
                    <a:pt x="5511" y="4308"/>
                    <a:pt x="5429" y="4339"/>
                    <a:pt x="5367" y="4396"/>
                  </a:cubicBezTo>
                  <a:cubicBezTo>
                    <a:pt x="5190" y="4559"/>
                    <a:pt x="4994" y="4677"/>
                    <a:pt x="4769" y="4747"/>
                  </a:cubicBezTo>
                  <a:cubicBezTo>
                    <a:pt x="4618" y="4803"/>
                    <a:pt x="4503" y="4943"/>
                    <a:pt x="4503" y="5109"/>
                  </a:cubicBezTo>
                  <a:lnTo>
                    <a:pt x="4477" y="5389"/>
                  </a:lnTo>
                  <a:lnTo>
                    <a:pt x="3905" y="5389"/>
                  </a:lnTo>
                  <a:lnTo>
                    <a:pt x="3894" y="5061"/>
                  </a:lnTo>
                  <a:cubicBezTo>
                    <a:pt x="3883" y="4921"/>
                    <a:pt x="3787" y="4803"/>
                    <a:pt x="3647" y="4758"/>
                  </a:cubicBezTo>
                  <a:cubicBezTo>
                    <a:pt x="3425" y="4688"/>
                    <a:pt x="3226" y="4570"/>
                    <a:pt x="3052" y="4419"/>
                  </a:cubicBezTo>
                  <a:cubicBezTo>
                    <a:pt x="2976" y="4356"/>
                    <a:pt x="2884" y="4322"/>
                    <a:pt x="2789" y="4322"/>
                  </a:cubicBezTo>
                  <a:cubicBezTo>
                    <a:pt x="2724" y="4322"/>
                    <a:pt x="2658" y="4338"/>
                    <a:pt x="2595" y="4371"/>
                  </a:cubicBezTo>
                  <a:lnTo>
                    <a:pt x="2351" y="4489"/>
                  </a:lnTo>
                  <a:lnTo>
                    <a:pt x="2070" y="3998"/>
                  </a:lnTo>
                  <a:lnTo>
                    <a:pt x="2340" y="3821"/>
                  </a:lnTo>
                  <a:cubicBezTo>
                    <a:pt x="2455" y="3740"/>
                    <a:pt x="2514" y="3600"/>
                    <a:pt x="2480" y="3459"/>
                  </a:cubicBezTo>
                  <a:cubicBezTo>
                    <a:pt x="2455" y="3344"/>
                    <a:pt x="2443" y="3215"/>
                    <a:pt x="2443" y="3097"/>
                  </a:cubicBezTo>
                  <a:cubicBezTo>
                    <a:pt x="2443" y="2980"/>
                    <a:pt x="2455" y="2853"/>
                    <a:pt x="2480" y="2736"/>
                  </a:cubicBezTo>
                  <a:cubicBezTo>
                    <a:pt x="2514" y="2595"/>
                    <a:pt x="2455" y="2455"/>
                    <a:pt x="2340" y="2374"/>
                  </a:cubicBezTo>
                  <a:lnTo>
                    <a:pt x="2070" y="2197"/>
                  </a:lnTo>
                  <a:lnTo>
                    <a:pt x="2351" y="1695"/>
                  </a:lnTo>
                  <a:lnTo>
                    <a:pt x="2643" y="1846"/>
                  </a:lnTo>
                  <a:cubicBezTo>
                    <a:pt x="2694" y="1874"/>
                    <a:pt x="2749" y="1887"/>
                    <a:pt x="2803" y="1887"/>
                  </a:cubicBezTo>
                  <a:cubicBezTo>
                    <a:pt x="2885" y="1887"/>
                    <a:pt x="2966" y="1857"/>
                    <a:pt x="3030" y="1801"/>
                  </a:cubicBezTo>
                  <a:cubicBezTo>
                    <a:pt x="3204" y="1625"/>
                    <a:pt x="3414" y="1507"/>
                    <a:pt x="3647" y="1425"/>
                  </a:cubicBezTo>
                  <a:cubicBezTo>
                    <a:pt x="3787" y="1392"/>
                    <a:pt x="3883" y="1263"/>
                    <a:pt x="3894" y="1122"/>
                  </a:cubicBezTo>
                  <a:lnTo>
                    <a:pt x="3905" y="805"/>
                  </a:lnTo>
                  <a:close/>
                  <a:moveTo>
                    <a:pt x="1229" y="7002"/>
                  </a:moveTo>
                  <a:cubicBezTo>
                    <a:pt x="1450" y="7002"/>
                    <a:pt x="1638" y="7188"/>
                    <a:pt x="1638" y="7412"/>
                  </a:cubicBezTo>
                  <a:cubicBezTo>
                    <a:pt x="1638" y="7634"/>
                    <a:pt x="1450" y="7808"/>
                    <a:pt x="1229" y="7808"/>
                  </a:cubicBezTo>
                  <a:cubicBezTo>
                    <a:pt x="1007" y="7808"/>
                    <a:pt x="819" y="7634"/>
                    <a:pt x="819" y="7412"/>
                  </a:cubicBezTo>
                  <a:cubicBezTo>
                    <a:pt x="819" y="7188"/>
                    <a:pt x="1007" y="7002"/>
                    <a:pt x="1229" y="7002"/>
                  </a:cubicBezTo>
                  <a:close/>
                  <a:moveTo>
                    <a:pt x="7154" y="7002"/>
                  </a:moveTo>
                  <a:cubicBezTo>
                    <a:pt x="7389" y="7002"/>
                    <a:pt x="7563" y="7188"/>
                    <a:pt x="7563" y="7412"/>
                  </a:cubicBezTo>
                  <a:cubicBezTo>
                    <a:pt x="7563" y="7634"/>
                    <a:pt x="7389" y="7808"/>
                    <a:pt x="7154" y="7808"/>
                  </a:cubicBezTo>
                  <a:cubicBezTo>
                    <a:pt x="6932" y="7808"/>
                    <a:pt x="6758" y="7634"/>
                    <a:pt x="6758" y="7412"/>
                  </a:cubicBezTo>
                  <a:cubicBezTo>
                    <a:pt x="6758" y="7188"/>
                    <a:pt x="6932" y="7002"/>
                    <a:pt x="7154" y="7002"/>
                  </a:cubicBezTo>
                  <a:close/>
                  <a:moveTo>
                    <a:pt x="4197" y="9165"/>
                  </a:moveTo>
                  <a:cubicBezTo>
                    <a:pt x="4418" y="9165"/>
                    <a:pt x="4595" y="9339"/>
                    <a:pt x="4595" y="9561"/>
                  </a:cubicBezTo>
                  <a:cubicBezTo>
                    <a:pt x="4595" y="9782"/>
                    <a:pt x="4418" y="9970"/>
                    <a:pt x="4197" y="9970"/>
                  </a:cubicBezTo>
                  <a:cubicBezTo>
                    <a:pt x="3975" y="9970"/>
                    <a:pt x="3787" y="9782"/>
                    <a:pt x="3787" y="9561"/>
                  </a:cubicBezTo>
                  <a:cubicBezTo>
                    <a:pt x="3787" y="9339"/>
                    <a:pt x="3975" y="9165"/>
                    <a:pt x="4197" y="9165"/>
                  </a:cubicBezTo>
                  <a:close/>
                  <a:moveTo>
                    <a:pt x="3532" y="0"/>
                  </a:moveTo>
                  <a:cubicBezTo>
                    <a:pt x="3310" y="0"/>
                    <a:pt x="3134" y="163"/>
                    <a:pt x="3122" y="385"/>
                  </a:cubicBezTo>
                  <a:lnTo>
                    <a:pt x="3111" y="783"/>
                  </a:lnTo>
                  <a:cubicBezTo>
                    <a:pt x="2982" y="842"/>
                    <a:pt x="2864" y="912"/>
                    <a:pt x="2749" y="993"/>
                  </a:cubicBezTo>
                  <a:lnTo>
                    <a:pt x="2385" y="805"/>
                  </a:lnTo>
                  <a:cubicBezTo>
                    <a:pt x="2326" y="773"/>
                    <a:pt x="2263" y="757"/>
                    <a:pt x="2201" y="757"/>
                  </a:cubicBezTo>
                  <a:cubicBezTo>
                    <a:pt x="2064" y="757"/>
                    <a:pt x="1931" y="831"/>
                    <a:pt x="1860" y="960"/>
                  </a:cubicBezTo>
                  <a:lnTo>
                    <a:pt x="1181" y="2127"/>
                  </a:lnTo>
                  <a:cubicBezTo>
                    <a:pt x="1077" y="2315"/>
                    <a:pt x="1136" y="2559"/>
                    <a:pt x="1310" y="2677"/>
                  </a:cubicBezTo>
                  <a:lnTo>
                    <a:pt x="1650" y="2887"/>
                  </a:lnTo>
                  <a:cubicBezTo>
                    <a:pt x="1650" y="2957"/>
                    <a:pt x="1638" y="3027"/>
                    <a:pt x="1638" y="3097"/>
                  </a:cubicBezTo>
                  <a:cubicBezTo>
                    <a:pt x="1638" y="3168"/>
                    <a:pt x="1650" y="3238"/>
                    <a:pt x="1650" y="3308"/>
                  </a:cubicBezTo>
                  <a:lnTo>
                    <a:pt x="1310" y="3518"/>
                  </a:lnTo>
                  <a:cubicBezTo>
                    <a:pt x="1136" y="3636"/>
                    <a:pt x="1077" y="3880"/>
                    <a:pt x="1181" y="4068"/>
                  </a:cubicBezTo>
                  <a:lnTo>
                    <a:pt x="1860" y="5224"/>
                  </a:lnTo>
                  <a:cubicBezTo>
                    <a:pt x="1933" y="5356"/>
                    <a:pt x="2071" y="5430"/>
                    <a:pt x="2211" y="5430"/>
                  </a:cubicBezTo>
                  <a:cubicBezTo>
                    <a:pt x="2270" y="5430"/>
                    <a:pt x="2330" y="5417"/>
                    <a:pt x="2385" y="5389"/>
                  </a:cubicBezTo>
                  <a:lnTo>
                    <a:pt x="2749" y="5201"/>
                  </a:lnTo>
                  <a:cubicBezTo>
                    <a:pt x="2864" y="5283"/>
                    <a:pt x="2982" y="5353"/>
                    <a:pt x="3111" y="5412"/>
                  </a:cubicBezTo>
                  <a:lnTo>
                    <a:pt x="3122" y="5810"/>
                  </a:lnTo>
                  <a:cubicBezTo>
                    <a:pt x="3134" y="6032"/>
                    <a:pt x="3310" y="6194"/>
                    <a:pt x="3532" y="6194"/>
                  </a:cubicBezTo>
                  <a:lnTo>
                    <a:pt x="3801" y="6194"/>
                  </a:lnTo>
                  <a:lnTo>
                    <a:pt x="3801" y="7002"/>
                  </a:lnTo>
                  <a:lnTo>
                    <a:pt x="2385" y="7002"/>
                  </a:lnTo>
                  <a:cubicBezTo>
                    <a:pt x="2216" y="6527"/>
                    <a:pt x="1761" y="6193"/>
                    <a:pt x="1222" y="6193"/>
                  </a:cubicBezTo>
                  <a:cubicBezTo>
                    <a:pt x="1205" y="6193"/>
                    <a:pt x="1187" y="6194"/>
                    <a:pt x="1170" y="6194"/>
                  </a:cubicBezTo>
                  <a:cubicBezTo>
                    <a:pt x="550" y="6231"/>
                    <a:pt x="48" y="6744"/>
                    <a:pt x="25" y="7364"/>
                  </a:cubicBezTo>
                  <a:cubicBezTo>
                    <a:pt x="0" y="8054"/>
                    <a:pt x="550" y="8627"/>
                    <a:pt x="1240" y="8627"/>
                  </a:cubicBezTo>
                  <a:cubicBezTo>
                    <a:pt x="1767" y="8627"/>
                    <a:pt x="2211" y="8287"/>
                    <a:pt x="2385" y="7819"/>
                  </a:cubicBezTo>
                  <a:lnTo>
                    <a:pt x="3801" y="7819"/>
                  </a:lnTo>
                  <a:lnTo>
                    <a:pt x="3801" y="8428"/>
                  </a:lnTo>
                  <a:cubicBezTo>
                    <a:pt x="3310" y="8604"/>
                    <a:pt x="2960" y="9081"/>
                    <a:pt x="2993" y="9631"/>
                  </a:cubicBezTo>
                  <a:cubicBezTo>
                    <a:pt x="3030" y="10251"/>
                    <a:pt x="3532" y="10753"/>
                    <a:pt x="4152" y="10778"/>
                  </a:cubicBezTo>
                  <a:cubicBezTo>
                    <a:pt x="4172" y="10779"/>
                    <a:pt x="4191" y="10780"/>
                    <a:pt x="4211" y="10780"/>
                  </a:cubicBezTo>
                  <a:cubicBezTo>
                    <a:pt x="4872" y="10780"/>
                    <a:pt x="5414" y="10231"/>
                    <a:pt x="5414" y="9561"/>
                  </a:cubicBezTo>
                  <a:cubicBezTo>
                    <a:pt x="5414" y="9036"/>
                    <a:pt x="5075" y="8590"/>
                    <a:pt x="4606" y="8428"/>
                  </a:cubicBezTo>
                  <a:lnTo>
                    <a:pt x="4606" y="7819"/>
                  </a:lnTo>
                  <a:lnTo>
                    <a:pt x="6020" y="7819"/>
                  </a:lnTo>
                  <a:cubicBezTo>
                    <a:pt x="6191" y="8294"/>
                    <a:pt x="6658" y="8628"/>
                    <a:pt x="7186" y="8628"/>
                  </a:cubicBezTo>
                  <a:cubicBezTo>
                    <a:pt x="7203" y="8628"/>
                    <a:pt x="7221" y="8627"/>
                    <a:pt x="7238" y="8627"/>
                  </a:cubicBezTo>
                  <a:cubicBezTo>
                    <a:pt x="7855" y="8590"/>
                    <a:pt x="8360" y="8077"/>
                    <a:pt x="8382" y="7457"/>
                  </a:cubicBezTo>
                  <a:cubicBezTo>
                    <a:pt x="8405" y="6767"/>
                    <a:pt x="7855" y="6194"/>
                    <a:pt x="7168" y="6194"/>
                  </a:cubicBezTo>
                  <a:cubicBezTo>
                    <a:pt x="6640" y="6194"/>
                    <a:pt x="6197" y="6534"/>
                    <a:pt x="6020" y="7002"/>
                  </a:cubicBezTo>
                  <a:lnTo>
                    <a:pt x="4606" y="7002"/>
                  </a:lnTo>
                  <a:lnTo>
                    <a:pt x="4606" y="6194"/>
                  </a:lnTo>
                  <a:lnTo>
                    <a:pt x="4876" y="6194"/>
                  </a:lnTo>
                  <a:cubicBezTo>
                    <a:pt x="5097" y="6194"/>
                    <a:pt x="5274" y="6032"/>
                    <a:pt x="5285" y="5810"/>
                  </a:cubicBezTo>
                  <a:lnTo>
                    <a:pt x="5296" y="5412"/>
                  </a:lnTo>
                  <a:cubicBezTo>
                    <a:pt x="5426" y="5353"/>
                    <a:pt x="5541" y="5283"/>
                    <a:pt x="5658" y="5201"/>
                  </a:cubicBezTo>
                  <a:lnTo>
                    <a:pt x="6020" y="5389"/>
                  </a:lnTo>
                  <a:cubicBezTo>
                    <a:pt x="6076" y="5417"/>
                    <a:pt x="6136" y="5430"/>
                    <a:pt x="6195" y="5430"/>
                  </a:cubicBezTo>
                  <a:cubicBezTo>
                    <a:pt x="6335" y="5430"/>
                    <a:pt x="6473" y="5356"/>
                    <a:pt x="6548" y="5224"/>
                  </a:cubicBezTo>
                  <a:lnTo>
                    <a:pt x="7224" y="4068"/>
                  </a:lnTo>
                  <a:cubicBezTo>
                    <a:pt x="7330" y="3880"/>
                    <a:pt x="7271" y="3636"/>
                    <a:pt x="7098" y="3518"/>
                  </a:cubicBezTo>
                  <a:lnTo>
                    <a:pt x="6758" y="3308"/>
                  </a:lnTo>
                  <a:cubicBezTo>
                    <a:pt x="6758" y="3238"/>
                    <a:pt x="6769" y="3168"/>
                    <a:pt x="6769" y="3097"/>
                  </a:cubicBezTo>
                  <a:cubicBezTo>
                    <a:pt x="6769" y="3027"/>
                    <a:pt x="6758" y="2957"/>
                    <a:pt x="6758" y="2887"/>
                  </a:cubicBezTo>
                  <a:lnTo>
                    <a:pt x="7098" y="2677"/>
                  </a:lnTo>
                  <a:cubicBezTo>
                    <a:pt x="7271" y="2559"/>
                    <a:pt x="7330" y="2315"/>
                    <a:pt x="7224" y="2127"/>
                  </a:cubicBezTo>
                  <a:lnTo>
                    <a:pt x="6548" y="960"/>
                  </a:lnTo>
                  <a:cubicBezTo>
                    <a:pt x="6475" y="831"/>
                    <a:pt x="6342" y="757"/>
                    <a:pt x="6205" y="757"/>
                  </a:cubicBezTo>
                  <a:cubicBezTo>
                    <a:pt x="6143" y="757"/>
                    <a:pt x="6079" y="773"/>
                    <a:pt x="6020" y="805"/>
                  </a:cubicBezTo>
                  <a:lnTo>
                    <a:pt x="5658" y="993"/>
                  </a:lnTo>
                  <a:cubicBezTo>
                    <a:pt x="5541" y="912"/>
                    <a:pt x="5426" y="842"/>
                    <a:pt x="5296" y="783"/>
                  </a:cubicBezTo>
                  <a:lnTo>
                    <a:pt x="5285" y="385"/>
                  </a:lnTo>
                  <a:cubicBezTo>
                    <a:pt x="5274" y="163"/>
                    <a:pt x="5097" y="0"/>
                    <a:pt x="48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989AE98-3621-7B54-7586-34CAD0644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799" y="2809438"/>
            <a:ext cx="2409486" cy="878346"/>
          </a:xfrm>
        </p:spPr>
        <p:txBody>
          <a:bodyPr/>
          <a:lstStyle/>
          <a:p>
            <a:pPr marL="438150" indent="-285750">
              <a:buFont typeface="Arial"/>
              <a:buChar char="•"/>
            </a:pPr>
            <a:r>
              <a:rPr lang="en-US" sz="1400">
                <a:latin typeface="Grandview" panose="020B0502040204020203" pitchFamily="34" charset="0"/>
              </a:rPr>
              <a:t>Implementation time</a:t>
            </a:r>
            <a:endParaRPr lang="en-US">
              <a:latin typeface="Grandview" panose="020B0502040204020203" pitchFamily="34" charset="0"/>
            </a:endParaRPr>
          </a:p>
          <a:p>
            <a:pPr marL="438150" indent="-285750">
              <a:buFont typeface="Arial"/>
              <a:buChar char="•"/>
            </a:pPr>
            <a:r>
              <a:rPr lang="en-US" sz="1400">
                <a:latin typeface="Grandview" panose="020B0502040204020203" pitchFamily="34" charset="0"/>
              </a:rPr>
              <a:t>Employee training and onboarding process</a:t>
            </a:r>
          </a:p>
        </p:txBody>
      </p:sp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922763E9-7F30-FAFD-D26E-52DE89BB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4063" y="1452483"/>
            <a:ext cx="895888" cy="895888"/>
          </a:xfrm>
          <a:prstGeom prst="rect">
            <a:avLst/>
          </a:prstGeom>
        </p:spPr>
      </p:pic>
      <p:pic>
        <p:nvPicPr>
          <p:cNvPr id="7" name="Graphic 6" descr="Office worker female outline">
            <a:extLst>
              <a:ext uri="{FF2B5EF4-FFF2-40B4-BE49-F238E27FC236}">
                <a16:creationId xmlns:a16="http://schemas.microsoft.com/office/drawing/2014/main" id="{08D2256C-EA8A-DF4C-7C35-4593B4328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5422" y="14192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0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64DA20E9-69BF-FB74-4473-893D9BAF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>
            <a:extLst>
              <a:ext uri="{FF2B5EF4-FFF2-40B4-BE49-F238E27FC236}">
                <a16:creationId xmlns:a16="http://schemas.microsoft.com/office/drawing/2014/main" id="{A3C1E516-7776-5CFD-58D3-A267E330E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en-US" b="0" i="0" u="none" strike="noStrike" cap="none">
                <a:latin typeface="Raleway Black"/>
                <a:ea typeface="Raleway Black"/>
                <a:cs typeface="Raleway Black"/>
                <a:sym typeface="Raleway Black"/>
              </a:rPr>
              <a:t>Mitigation of Risks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8909D7C-CCEA-896E-996E-EB83D5C5D31F}"/>
              </a:ext>
            </a:extLst>
          </p:cNvPr>
          <p:cNvSpPr txBox="1">
            <a:spLocks/>
          </p:cNvSpPr>
          <p:nvPr/>
        </p:nvSpPr>
        <p:spPr>
          <a:xfrm>
            <a:off x="624836" y="1200178"/>
            <a:ext cx="7704000" cy="17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>
              <a:lnSpc>
                <a:spcPct val="220000"/>
              </a:lnSpc>
              <a:spcAft>
                <a:spcPts val="600"/>
              </a:spcAft>
              <a:buClr>
                <a:schemeClr val="lt1"/>
              </a:buClr>
              <a:buChar char="●"/>
            </a:pPr>
            <a:r>
              <a:rPr lang="en-US" sz="1600" b="1" i="0" u="none" strike="noStrike" cap="none" dirty="0">
                <a:latin typeface="Grandview" panose="020B0502040204020203" pitchFamily="34" charset="0"/>
                <a:sym typeface="Hanken Grotesk"/>
              </a:rPr>
              <a:t>Disrupted Operations:</a:t>
            </a:r>
            <a:r>
              <a:rPr lang="en-US" sz="1600" b="0" i="0" u="none" strike="noStrike" cap="none" dirty="0">
                <a:latin typeface="Grandview" panose="020B0502040204020203" pitchFamily="34" charset="0"/>
                <a:sym typeface="Hanken Grotesk"/>
              </a:rPr>
              <a:t> phased rollout of software</a:t>
            </a:r>
            <a:endParaRPr lang="en-US" sz="1600" dirty="0">
              <a:latin typeface="Grandview" panose="020B0502040204020203" pitchFamily="34" charset="0"/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Clr>
                <a:schemeClr val="lt1"/>
              </a:buClr>
              <a:buChar char="●"/>
            </a:pPr>
            <a:r>
              <a:rPr lang="en-US" sz="1600" b="1" i="0" u="none" strike="noStrike" cap="none" dirty="0">
                <a:latin typeface="Grandview" panose="020B0502040204020203" pitchFamily="34" charset="0"/>
                <a:sym typeface="Hanken Grotesk"/>
              </a:rPr>
              <a:t>Employee Resistance:</a:t>
            </a:r>
            <a:r>
              <a:rPr lang="en-US" sz="1600" b="0" i="0" u="none" strike="noStrike" cap="none" dirty="0">
                <a:latin typeface="Grandview" panose="020B0502040204020203" pitchFamily="34" charset="0"/>
                <a:sym typeface="Hanken Grotesk"/>
              </a:rPr>
              <a:t> involve employees early on in the process of implementation</a:t>
            </a:r>
            <a:endParaRPr lang="en-US" sz="1600" b="0" i="0" u="none" strike="noStrike" cap="none" dirty="0">
              <a:latin typeface="Grandview" panose="020B0502040204020203" pitchFamily="34" charset="0"/>
            </a:endParaRPr>
          </a:p>
          <a:p>
            <a:pPr>
              <a:lnSpc>
                <a:spcPct val="220000"/>
              </a:lnSpc>
              <a:spcAft>
                <a:spcPts val="600"/>
              </a:spcAft>
              <a:buClr>
                <a:schemeClr val="lt1"/>
              </a:buClr>
              <a:buChar char="●"/>
            </a:pPr>
            <a:r>
              <a:rPr lang="en-US" sz="1600" b="1" i="0" u="none" strike="noStrike" cap="none" dirty="0">
                <a:latin typeface="Grandview" panose="020B0502040204020203" pitchFamily="34" charset="0"/>
                <a:sym typeface="Hanken Grotesk"/>
              </a:rPr>
              <a:t>Security Breaches:</a:t>
            </a:r>
            <a:r>
              <a:rPr lang="en-US" sz="1600" b="0" i="0" u="none" strike="noStrike" cap="none" dirty="0">
                <a:latin typeface="Grandview" panose="020B0502040204020203" pitchFamily="34" charset="0"/>
                <a:sym typeface="Hanken Grotesk"/>
              </a:rPr>
              <a:t> a</a:t>
            </a:r>
            <a:r>
              <a:rPr lang="en-US" sz="1600" dirty="0">
                <a:latin typeface="Grandview" panose="020B0502040204020203" pitchFamily="34" charset="0"/>
              </a:rPr>
              <a:t>pply r</a:t>
            </a:r>
            <a:r>
              <a:rPr lang="en-US" sz="1600" b="0" i="0" u="none" strike="noStrike" cap="none" dirty="0">
                <a:latin typeface="Grandview" panose="020B0502040204020203" pitchFamily="34" charset="0"/>
                <a:sym typeface="Hanken Grotesk"/>
              </a:rPr>
              <a:t>egular security updates to software, train employees on breach scenarios for quick response time</a:t>
            </a:r>
            <a:endParaRPr lang="en-US" sz="1600" b="0" i="0" u="none" strike="noStrike" cap="none" dirty="0"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9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81C6C731-B3DC-AF3C-9A3C-41380A5EA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2;p28">
            <a:extLst>
              <a:ext uri="{FF2B5EF4-FFF2-40B4-BE49-F238E27FC236}">
                <a16:creationId xmlns:a16="http://schemas.microsoft.com/office/drawing/2014/main" id="{3AD3EB9D-959F-01C2-CF17-A9EDCB62BB69}"/>
              </a:ext>
            </a:extLst>
          </p:cNvPr>
          <p:cNvSpPr txBox="1">
            <a:spLocks/>
          </p:cNvSpPr>
          <p:nvPr/>
        </p:nvSpPr>
        <p:spPr>
          <a:xfrm>
            <a:off x="1925250" y="390913"/>
            <a:ext cx="5294459" cy="13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sz="4000"/>
              <a:t>Dynamic Consulting Company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14E99-B4BC-A97F-B0CF-678625211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8188" y="1340200"/>
            <a:ext cx="4187624" cy="41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3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49"/>
          <p:cNvSpPr txBox="1">
            <a:spLocks noGrp="1"/>
          </p:cNvSpPr>
          <p:nvPr>
            <p:ph type="title"/>
          </p:nvPr>
        </p:nvSpPr>
        <p:spPr>
          <a:xfrm>
            <a:off x="720000" y="4254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Meet the Team</a:t>
            </a:r>
            <a:endParaRPr lang="en-US"/>
          </a:p>
        </p:txBody>
      </p:sp>
      <p:grpSp>
        <p:nvGrpSpPr>
          <p:cNvPr id="1513" name="Google Shape;1513;p49"/>
          <p:cNvGrpSpPr/>
          <p:nvPr/>
        </p:nvGrpSpPr>
        <p:grpSpPr>
          <a:xfrm rot="5400000">
            <a:off x="7162709" y="1154042"/>
            <a:ext cx="2846641" cy="763235"/>
            <a:chOff x="2445895" y="3479282"/>
            <a:chExt cx="2846641" cy="763235"/>
          </a:xfrm>
        </p:grpSpPr>
        <p:sp>
          <p:nvSpPr>
            <p:cNvPr id="1514" name="Google Shape;1514;p49"/>
            <p:cNvSpPr/>
            <p:nvPr/>
          </p:nvSpPr>
          <p:spPr>
            <a:xfrm flipH="1">
              <a:off x="2620871" y="3479282"/>
              <a:ext cx="2671664" cy="513480"/>
            </a:xfrm>
            <a:custGeom>
              <a:avLst/>
              <a:gdLst/>
              <a:ahLst/>
              <a:cxnLst/>
              <a:rect l="l" t="t" r="r" b="b"/>
              <a:pathLst>
                <a:path w="55805" h="10726" extrusionOk="0">
                  <a:moveTo>
                    <a:pt x="33969" y="1"/>
                  </a:moveTo>
                  <a:lnTo>
                    <a:pt x="23694" y="10259"/>
                  </a:lnTo>
                  <a:lnTo>
                    <a:pt x="0" y="10259"/>
                  </a:lnTo>
                  <a:lnTo>
                    <a:pt x="0" y="10726"/>
                  </a:lnTo>
                  <a:lnTo>
                    <a:pt x="23891" y="10726"/>
                  </a:lnTo>
                  <a:lnTo>
                    <a:pt x="34166" y="467"/>
                  </a:lnTo>
                  <a:lnTo>
                    <a:pt x="55804" y="467"/>
                  </a:lnTo>
                  <a:lnTo>
                    <a:pt x="5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5" name="Google Shape;1515;p49"/>
            <p:cNvGrpSpPr/>
            <p:nvPr/>
          </p:nvGrpSpPr>
          <p:grpSpPr>
            <a:xfrm flipH="1">
              <a:off x="2445895" y="3643249"/>
              <a:ext cx="2846641" cy="94117"/>
              <a:chOff x="3827525" y="3643249"/>
              <a:chExt cx="2846641" cy="94117"/>
            </a:xfrm>
          </p:grpSpPr>
          <p:sp>
            <p:nvSpPr>
              <p:cNvPr id="1516" name="Google Shape;1516;p49"/>
              <p:cNvSpPr/>
              <p:nvPr/>
            </p:nvSpPr>
            <p:spPr>
              <a:xfrm>
                <a:off x="3827525" y="3681787"/>
                <a:ext cx="676426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14129" h="357" extrusionOk="0">
                    <a:moveTo>
                      <a:pt x="0" y="1"/>
                    </a:moveTo>
                    <a:lnTo>
                      <a:pt x="0" y="356"/>
                    </a:lnTo>
                    <a:lnTo>
                      <a:pt x="14129" y="356"/>
                    </a:lnTo>
                    <a:cubicBezTo>
                      <a:pt x="14129" y="339"/>
                      <a:pt x="14129" y="339"/>
                      <a:pt x="14112" y="339"/>
                    </a:cubicBezTo>
                    <a:cubicBezTo>
                      <a:pt x="14060" y="232"/>
                      <a:pt x="14043" y="108"/>
                      <a:pt x="14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9"/>
              <p:cNvSpPr/>
              <p:nvPr/>
            </p:nvSpPr>
            <p:spPr>
              <a:xfrm>
                <a:off x="4574022" y="3681787"/>
                <a:ext cx="1500642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357" extrusionOk="0">
                    <a:moveTo>
                      <a:pt x="0" y="1"/>
                    </a:moveTo>
                    <a:cubicBezTo>
                      <a:pt x="17" y="52"/>
                      <a:pt x="34" y="108"/>
                      <a:pt x="34" y="142"/>
                    </a:cubicBezTo>
                    <a:cubicBezTo>
                      <a:pt x="56" y="215"/>
                      <a:pt x="34" y="288"/>
                      <a:pt x="0" y="356"/>
                    </a:cubicBezTo>
                    <a:lnTo>
                      <a:pt x="31344" y="356"/>
                    </a:lnTo>
                    <a:cubicBezTo>
                      <a:pt x="31310" y="305"/>
                      <a:pt x="31289" y="249"/>
                      <a:pt x="31272" y="198"/>
                    </a:cubicBezTo>
                    <a:cubicBezTo>
                      <a:pt x="31272" y="142"/>
                      <a:pt x="31289" y="74"/>
                      <a:pt x="31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6141173" y="3681787"/>
                <a:ext cx="532992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357" extrusionOk="0">
                    <a:moveTo>
                      <a:pt x="18" y="1"/>
                    </a:moveTo>
                    <a:cubicBezTo>
                      <a:pt x="52" y="74"/>
                      <a:pt x="52" y="159"/>
                      <a:pt x="52" y="232"/>
                    </a:cubicBezTo>
                    <a:cubicBezTo>
                      <a:pt x="52" y="266"/>
                      <a:pt x="35" y="322"/>
                      <a:pt x="1" y="356"/>
                    </a:cubicBezTo>
                    <a:lnTo>
                      <a:pt x="11133" y="356"/>
                    </a:lnTo>
                    <a:lnTo>
                      <a:pt x="11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4491200" y="3643249"/>
                <a:ext cx="94745" cy="94117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966" extrusionOk="0">
                    <a:moveTo>
                      <a:pt x="998" y="343"/>
                    </a:moveTo>
                    <a:cubicBezTo>
                      <a:pt x="1336" y="343"/>
                      <a:pt x="1623" y="626"/>
                      <a:pt x="1623" y="986"/>
                    </a:cubicBezTo>
                    <a:cubicBezTo>
                      <a:pt x="1623" y="1341"/>
                      <a:pt x="1336" y="1628"/>
                      <a:pt x="998" y="1628"/>
                    </a:cubicBezTo>
                    <a:cubicBezTo>
                      <a:pt x="643" y="1628"/>
                      <a:pt x="356" y="1341"/>
                      <a:pt x="356" y="986"/>
                    </a:cubicBezTo>
                    <a:cubicBezTo>
                      <a:pt x="356" y="626"/>
                      <a:pt x="643" y="343"/>
                      <a:pt x="998" y="343"/>
                    </a:cubicBezTo>
                    <a:close/>
                    <a:moveTo>
                      <a:pt x="998" y="1"/>
                    </a:moveTo>
                    <a:cubicBezTo>
                      <a:pt x="446" y="1"/>
                      <a:pt x="0" y="450"/>
                      <a:pt x="0" y="986"/>
                    </a:cubicBezTo>
                    <a:cubicBezTo>
                      <a:pt x="0" y="1538"/>
                      <a:pt x="446" y="1966"/>
                      <a:pt x="998" y="1966"/>
                    </a:cubicBezTo>
                    <a:cubicBezTo>
                      <a:pt x="1533" y="1966"/>
                      <a:pt x="1979" y="1538"/>
                      <a:pt x="1979" y="986"/>
                    </a:cubicBezTo>
                    <a:cubicBezTo>
                      <a:pt x="1979" y="450"/>
                      <a:pt x="1533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6060027" y="3643249"/>
                <a:ext cx="94936" cy="94117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1966" extrusionOk="0">
                    <a:moveTo>
                      <a:pt x="998" y="343"/>
                    </a:moveTo>
                    <a:cubicBezTo>
                      <a:pt x="1358" y="343"/>
                      <a:pt x="1640" y="626"/>
                      <a:pt x="1640" y="986"/>
                    </a:cubicBezTo>
                    <a:cubicBezTo>
                      <a:pt x="1640" y="1341"/>
                      <a:pt x="1358" y="1628"/>
                      <a:pt x="998" y="1628"/>
                    </a:cubicBezTo>
                    <a:cubicBezTo>
                      <a:pt x="643" y="1628"/>
                      <a:pt x="356" y="1341"/>
                      <a:pt x="356" y="986"/>
                    </a:cubicBezTo>
                    <a:cubicBezTo>
                      <a:pt x="356" y="626"/>
                      <a:pt x="643" y="343"/>
                      <a:pt x="998" y="343"/>
                    </a:cubicBezTo>
                    <a:close/>
                    <a:moveTo>
                      <a:pt x="998" y="1"/>
                    </a:moveTo>
                    <a:cubicBezTo>
                      <a:pt x="446" y="1"/>
                      <a:pt x="0" y="450"/>
                      <a:pt x="0" y="986"/>
                    </a:cubicBezTo>
                    <a:cubicBezTo>
                      <a:pt x="0" y="1538"/>
                      <a:pt x="446" y="1966"/>
                      <a:pt x="998" y="1966"/>
                    </a:cubicBezTo>
                    <a:cubicBezTo>
                      <a:pt x="1533" y="1966"/>
                      <a:pt x="1983" y="1538"/>
                      <a:pt x="1983" y="986"/>
                    </a:cubicBezTo>
                    <a:cubicBezTo>
                      <a:pt x="1983" y="450"/>
                      <a:pt x="1533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1" name="Google Shape;1521;p49"/>
            <p:cNvGrpSpPr/>
            <p:nvPr/>
          </p:nvGrpSpPr>
          <p:grpSpPr>
            <a:xfrm flipH="1">
              <a:off x="2445895" y="4148399"/>
              <a:ext cx="2846641" cy="94117"/>
              <a:chOff x="3827525" y="3643249"/>
              <a:chExt cx="2846641" cy="94117"/>
            </a:xfrm>
          </p:grpSpPr>
          <p:sp>
            <p:nvSpPr>
              <p:cNvPr id="1522" name="Google Shape;1522;p49"/>
              <p:cNvSpPr/>
              <p:nvPr/>
            </p:nvSpPr>
            <p:spPr>
              <a:xfrm>
                <a:off x="3827525" y="3681787"/>
                <a:ext cx="676426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14129" h="357" extrusionOk="0">
                    <a:moveTo>
                      <a:pt x="0" y="1"/>
                    </a:moveTo>
                    <a:lnTo>
                      <a:pt x="0" y="356"/>
                    </a:lnTo>
                    <a:lnTo>
                      <a:pt x="14129" y="356"/>
                    </a:lnTo>
                    <a:cubicBezTo>
                      <a:pt x="14129" y="339"/>
                      <a:pt x="14129" y="339"/>
                      <a:pt x="14112" y="339"/>
                    </a:cubicBezTo>
                    <a:cubicBezTo>
                      <a:pt x="14060" y="232"/>
                      <a:pt x="14043" y="108"/>
                      <a:pt x="14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4574022" y="3681787"/>
                <a:ext cx="1500642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357" extrusionOk="0">
                    <a:moveTo>
                      <a:pt x="0" y="1"/>
                    </a:moveTo>
                    <a:cubicBezTo>
                      <a:pt x="17" y="52"/>
                      <a:pt x="34" y="108"/>
                      <a:pt x="34" y="142"/>
                    </a:cubicBezTo>
                    <a:cubicBezTo>
                      <a:pt x="56" y="215"/>
                      <a:pt x="34" y="288"/>
                      <a:pt x="0" y="356"/>
                    </a:cubicBezTo>
                    <a:lnTo>
                      <a:pt x="31344" y="356"/>
                    </a:lnTo>
                    <a:cubicBezTo>
                      <a:pt x="31310" y="305"/>
                      <a:pt x="31289" y="249"/>
                      <a:pt x="31272" y="198"/>
                    </a:cubicBezTo>
                    <a:cubicBezTo>
                      <a:pt x="31272" y="142"/>
                      <a:pt x="31289" y="74"/>
                      <a:pt x="31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6141173" y="3681787"/>
                <a:ext cx="532992" cy="17090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357" extrusionOk="0">
                    <a:moveTo>
                      <a:pt x="18" y="1"/>
                    </a:moveTo>
                    <a:cubicBezTo>
                      <a:pt x="52" y="74"/>
                      <a:pt x="52" y="159"/>
                      <a:pt x="52" y="232"/>
                    </a:cubicBezTo>
                    <a:cubicBezTo>
                      <a:pt x="52" y="266"/>
                      <a:pt x="35" y="322"/>
                      <a:pt x="1" y="356"/>
                    </a:cubicBezTo>
                    <a:lnTo>
                      <a:pt x="11133" y="356"/>
                    </a:lnTo>
                    <a:lnTo>
                      <a:pt x="11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4491200" y="3643249"/>
                <a:ext cx="94745" cy="94117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966" extrusionOk="0">
                    <a:moveTo>
                      <a:pt x="998" y="343"/>
                    </a:moveTo>
                    <a:cubicBezTo>
                      <a:pt x="1336" y="343"/>
                      <a:pt x="1623" y="626"/>
                      <a:pt x="1623" y="986"/>
                    </a:cubicBezTo>
                    <a:cubicBezTo>
                      <a:pt x="1623" y="1341"/>
                      <a:pt x="1336" y="1628"/>
                      <a:pt x="998" y="1628"/>
                    </a:cubicBezTo>
                    <a:cubicBezTo>
                      <a:pt x="643" y="1628"/>
                      <a:pt x="356" y="1341"/>
                      <a:pt x="356" y="986"/>
                    </a:cubicBezTo>
                    <a:cubicBezTo>
                      <a:pt x="356" y="626"/>
                      <a:pt x="643" y="343"/>
                      <a:pt x="998" y="343"/>
                    </a:cubicBezTo>
                    <a:close/>
                    <a:moveTo>
                      <a:pt x="998" y="1"/>
                    </a:moveTo>
                    <a:cubicBezTo>
                      <a:pt x="446" y="1"/>
                      <a:pt x="0" y="450"/>
                      <a:pt x="0" y="986"/>
                    </a:cubicBezTo>
                    <a:cubicBezTo>
                      <a:pt x="0" y="1538"/>
                      <a:pt x="446" y="1966"/>
                      <a:pt x="998" y="1966"/>
                    </a:cubicBezTo>
                    <a:cubicBezTo>
                      <a:pt x="1533" y="1966"/>
                      <a:pt x="1979" y="1538"/>
                      <a:pt x="1979" y="986"/>
                    </a:cubicBezTo>
                    <a:cubicBezTo>
                      <a:pt x="1979" y="450"/>
                      <a:pt x="1533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6060027" y="3643249"/>
                <a:ext cx="94936" cy="94117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1966" extrusionOk="0">
                    <a:moveTo>
                      <a:pt x="998" y="343"/>
                    </a:moveTo>
                    <a:cubicBezTo>
                      <a:pt x="1358" y="343"/>
                      <a:pt x="1640" y="626"/>
                      <a:pt x="1640" y="986"/>
                    </a:cubicBezTo>
                    <a:cubicBezTo>
                      <a:pt x="1640" y="1341"/>
                      <a:pt x="1358" y="1628"/>
                      <a:pt x="998" y="1628"/>
                    </a:cubicBezTo>
                    <a:cubicBezTo>
                      <a:pt x="643" y="1628"/>
                      <a:pt x="356" y="1341"/>
                      <a:pt x="356" y="986"/>
                    </a:cubicBezTo>
                    <a:cubicBezTo>
                      <a:pt x="356" y="626"/>
                      <a:pt x="643" y="343"/>
                      <a:pt x="998" y="343"/>
                    </a:cubicBezTo>
                    <a:close/>
                    <a:moveTo>
                      <a:pt x="998" y="1"/>
                    </a:moveTo>
                    <a:cubicBezTo>
                      <a:pt x="446" y="1"/>
                      <a:pt x="0" y="450"/>
                      <a:pt x="0" y="986"/>
                    </a:cubicBezTo>
                    <a:cubicBezTo>
                      <a:pt x="0" y="1538"/>
                      <a:pt x="446" y="1966"/>
                      <a:pt x="998" y="1966"/>
                    </a:cubicBezTo>
                    <a:cubicBezTo>
                      <a:pt x="1533" y="1966"/>
                      <a:pt x="1983" y="1538"/>
                      <a:pt x="1983" y="986"/>
                    </a:cubicBezTo>
                    <a:cubicBezTo>
                      <a:pt x="1983" y="450"/>
                      <a:pt x="1533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2" name="Google Shape;1542;p49"/>
          <p:cNvGrpSpPr/>
          <p:nvPr/>
        </p:nvGrpSpPr>
        <p:grpSpPr>
          <a:xfrm flipH="1">
            <a:off x="1298675" y="4936843"/>
            <a:ext cx="450679" cy="96749"/>
            <a:chOff x="7406422" y="3920478"/>
            <a:chExt cx="450679" cy="96749"/>
          </a:xfrm>
        </p:grpSpPr>
        <p:sp>
          <p:nvSpPr>
            <p:cNvPr id="1543" name="Google Shape;1543;p49"/>
            <p:cNvSpPr/>
            <p:nvPr/>
          </p:nvSpPr>
          <p:spPr>
            <a:xfrm>
              <a:off x="7406422" y="3920478"/>
              <a:ext cx="96749" cy="96749"/>
            </a:xfrm>
            <a:custGeom>
              <a:avLst/>
              <a:gdLst/>
              <a:ahLst/>
              <a:cxnLst/>
              <a:rect l="l" t="t" r="r" b="b"/>
              <a:pathLst>
                <a:path w="2818" h="2818" extrusionOk="0">
                  <a:moveTo>
                    <a:pt x="1409" y="0"/>
                  </a:moveTo>
                  <a:cubicBezTo>
                    <a:pt x="621" y="0"/>
                    <a:pt x="0" y="642"/>
                    <a:pt x="0" y="1409"/>
                  </a:cubicBezTo>
                  <a:cubicBezTo>
                    <a:pt x="0" y="2192"/>
                    <a:pt x="621" y="2817"/>
                    <a:pt x="1409" y="2817"/>
                  </a:cubicBezTo>
                  <a:cubicBezTo>
                    <a:pt x="2175" y="2817"/>
                    <a:pt x="2817" y="2192"/>
                    <a:pt x="2817" y="1409"/>
                  </a:cubicBezTo>
                  <a:cubicBezTo>
                    <a:pt x="2817" y="642"/>
                    <a:pt x="2175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7586460" y="3920478"/>
              <a:ext cx="96783" cy="96749"/>
            </a:xfrm>
            <a:custGeom>
              <a:avLst/>
              <a:gdLst/>
              <a:ahLst/>
              <a:cxnLst/>
              <a:rect l="l" t="t" r="r" b="b"/>
              <a:pathLst>
                <a:path w="2819" h="2818" extrusionOk="0">
                  <a:moveTo>
                    <a:pt x="1409" y="0"/>
                  </a:moveTo>
                  <a:cubicBezTo>
                    <a:pt x="622" y="0"/>
                    <a:pt x="1" y="642"/>
                    <a:pt x="1" y="1409"/>
                  </a:cubicBezTo>
                  <a:cubicBezTo>
                    <a:pt x="1" y="2192"/>
                    <a:pt x="622" y="2817"/>
                    <a:pt x="1409" y="2817"/>
                  </a:cubicBezTo>
                  <a:cubicBezTo>
                    <a:pt x="2176" y="2817"/>
                    <a:pt x="2818" y="2192"/>
                    <a:pt x="2818" y="1409"/>
                  </a:cubicBezTo>
                  <a:cubicBezTo>
                    <a:pt x="2818" y="642"/>
                    <a:pt x="2176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7760352" y="3920478"/>
              <a:ext cx="96749" cy="96749"/>
            </a:xfrm>
            <a:custGeom>
              <a:avLst/>
              <a:gdLst/>
              <a:ahLst/>
              <a:cxnLst/>
              <a:rect l="l" t="t" r="r" b="b"/>
              <a:pathLst>
                <a:path w="2818" h="2818" extrusionOk="0">
                  <a:moveTo>
                    <a:pt x="1409" y="0"/>
                  </a:moveTo>
                  <a:cubicBezTo>
                    <a:pt x="626" y="0"/>
                    <a:pt x="1" y="642"/>
                    <a:pt x="1" y="1409"/>
                  </a:cubicBezTo>
                  <a:cubicBezTo>
                    <a:pt x="1" y="2192"/>
                    <a:pt x="626" y="2817"/>
                    <a:pt x="1409" y="2817"/>
                  </a:cubicBezTo>
                  <a:cubicBezTo>
                    <a:pt x="2176" y="2817"/>
                    <a:pt x="2818" y="2192"/>
                    <a:pt x="2818" y="1409"/>
                  </a:cubicBezTo>
                  <a:cubicBezTo>
                    <a:pt x="2818" y="642"/>
                    <a:pt x="2176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49"/>
          <p:cNvSpPr/>
          <p:nvPr/>
        </p:nvSpPr>
        <p:spPr>
          <a:xfrm flipH="1">
            <a:off x="506358" y="4927047"/>
            <a:ext cx="587429" cy="115117"/>
          </a:xfrm>
          <a:custGeom>
            <a:avLst/>
            <a:gdLst/>
            <a:ahLst/>
            <a:cxnLst/>
            <a:rect l="l" t="t" r="r" b="b"/>
            <a:pathLst>
              <a:path w="17110" h="3353" extrusionOk="0">
                <a:moveTo>
                  <a:pt x="1679" y="1"/>
                </a:moveTo>
                <a:cubicBezTo>
                  <a:pt x="750" y="1"/>
                  <a:pt x="1" y="750"/>
                  <a:pt x="1" y="1675"/>
                </a:cubicBezTo>
                <a:cubicBezTo>
                  <a:pt x="1" y="2604"/>
                  <a:pt x="750" y="3353"/>
                  <a:pt x="1679" y="3353"/>
                </a:cubicBezTo>
                <a:lnTo>
                  <a:pt x="15431" y="3353"/>
                </a:lnTo>
                <a:cubicBezTo>
                  <a:pt x="16360" y="3353"/>
                  <a:pt x="17109" y="2604"/>
                  <a:pt x="17109" y="1675"/>
                </a:cubicBezTo>
                <a:cubicBezTo>
                  <a:pt x="17109" y="750"/>
                  <a:pt x="16360" y="1"/>
                  <a:pt x="154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49"/>
          <p:cNvGrpSpPr/>
          <p:nvPr/>
        </p:nvGrpSpPr>
        <p:grpSpPr>
          <a:xfrm>
            <a:off x="99044" y="3274798"/>
            <a:ext cx="202425" cy="1791098"/>
            <a:chOff x="824960" y="2201649"/>
            <a:chExt cx="202425" cy="1791098"/>
          </a:xfrm>
        </p:grpSpPr>
        <p:sp>
          <p:nvSpPr>
            <p:cNvPr id="1548" name="Google Shape;1548;p49"/>
            <p:cNvSpPr/>
            <p:nvPr/>
          </p:nvSpPr>
          <p:spPr>
            <a:xfrm rot="5400000" flipH="1">
              <a:off x="-67689" y="3094298"/>
              <a:ext cx="1791098" cy="5800"/>
            </a:xfrm>
            <a:custGeom>
              <a:avLst/>
              <a:gdLst/>
              <a:ahLst/>
              <a:cxnLst/>
              <a:rect l="l" t="t" r="r" b="b"/>
              <a:pathLst>
                <a:path w="93408" h="232" extrusionOk="0">
                  <a:moveTo>
                    <a:pt x="0" y="0"/>
                  </a:moveTo>
                  <a:lnTo>
                    <a:pt x="0" y="231"/>
                  </a:lnTo>
                  <a:lnTo>
                    <a:pt x="93408" y="231"/>
                  </a:lnTo>
                  <a:lnTo>
                    <a:pt x="9340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 rot="5400000" flipH="1">
              <a:off x="309582" y="3255079"/>
              <a:ext cx="1233183" cy="202425"/>
            </a:xfrm>
            <a:custGeom>
              <a:avLst/>
              <a:gdLst/>
              <a:ahLst/>
              <a:cxnLst/>
              <a:rect l="l" t="t" r="r" b="b"/>
              <a:pathLst>
                <a:path w="64312" h="8097" extrusionOk="0">
                  <a:moveTo>
                    <a:pt x="0" y="0"/>
                  </a:moveTo>
                  <a:lnTo>
                    <a:pt x="0" y="231"/>
                  </a:lnTo>
                  <a:lnTo>
                    <a:pt x="56301" y="231"/>
                  </a:lnTo>
                  <a:lnTo>
                    <a:pt x="64149" y="8096"/>
                  </a:lnTo>
                  <a:lnTo>
                    <a:pt x="64311" y="7938"/>
                  </a:lnTo>
                  <a:lnTo>
                    <a:pt x="563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429786-AC56-F19E-0E52-357A80295AE4}"/>
              </a:ext>
            </a:extLst>
          </p:cNvPr>
          <p:cNvGrpSpPr/>
          <p:nvPr/>
        </p:nvGrpSpPr>
        <p:grpSpPr>
          <a:xfrm>
            <a:off x="799031" y="1322028"/>
            <a:ext cx="6937800" cy="3289735"/>
            <a:chOff x="799031" y="1400316"/>
            <a:chExt cx="6937800" cy="32897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56B48D2-D07B-50C1-CFB4-CBB435EBC7B1}"/>
                </a:ext>
              </a:extLst>
            </p:cNvPr>
            <p:cNvGrpSpPr/>
            <p:nvPr/>
          </p:nvGrpSpPr>
          <p:grpSpPr>
            <a:xfrm>
              <a:off x="4363548" y="1401862"/>
              <a:ext cx="1542890" cy="3288189"/>
              <a:chOff x="4637555" y="1519294"/>
              <a:chExt cx="1542890" cy="328818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FBCCD22-88F2-C532-8E14-C14532CF9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889" t="1780" r="7804" b="-445"/>
              <a:stretch/>
            </p:blipFill>
            <p:spPr>
              <a:xfrm>
                <a:off x="4736901" y="1519294"/>
                <a:ext cx="1341438" cy="1867383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31D5BC9-8E7F-EC2E-D26D-77B511AFD0D7}"/>
                  </a:ext>
                </a:extLst>
              </p:cNvPr>
              <p:cNvGrpSpPr/>
              <p:nvPr/>
            </p:nvGrpSpPr>
            <p:grpSpPr>
              <a:xfrm>
                <a:off x="4637555" y="3558486"/>
                <a:ext cx="1542890" cy="1248997"/>
                <a:chOff x="4637555" y="3558486"/>
                <a:chExt cx="1542890" cy="1248997"/>
              </a:xfrm>
            </p:grpSpPr>
            <p:sp>
              <p:nvSpPr>
                <p:cNvPr id="7" name="Google Shape;700;p29">
                  <a:extLst>
                    <a:ext uri="{FF2B5EF4-FFF2-40B4-BE49-F238E27FC236}">
                      <a16:creationId xmlns:a16="http://schemas.microsoft.com/office/drawing/2014/main" id="{D4AD5439-043B-D5CE-9842-A8660CB375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41840" y="3558486"/>
                  <a:ext cx="1333457" cy="42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048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Hanken Grotesk"/>
                    <a:buChar char="●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1pPr>
                  <a:lvl2pPr marL="914400" marR="0" lvl="1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○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2pPr>
                  <a:lvl3pPr marL="1371600" marR="0" lvl="2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■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3pPr>
                  <a:lvl4pPr marL="1828800" marR="0" lvl="3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●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4pPr>
                  <a:lvl5pPr marL="2286000" marR="0" lvl="4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○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5pPr>
                  <a:lvl6pPr marL="2743200" marR="0" lvl="5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■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6pPr>
                  <a:lvl7pPr marL="3200400" marR="0" lvl="6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●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7pPr>
                  <a:lvl8pPr marL="3657600" marR="0" lvl="7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○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8pPr>
                  <a:lvl9pPr marL="4114800" marR="0" lvl="8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■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b="1">
                      <a:latin typeface="Grandview"/>
                    </a:rPr>
                    <a:t>Grace Saddler</a:t>
                  </a:r>
                  <a:endParaRPr lang="en-US" b="1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3B9EC4E-93F4-6F4D-27E1-B6A808EB2CA2}"/>
                    </a:ext>
                  </a:extLst>
                </p:cNvPr>
                <p:cNvSpPr txBox="1"/>
                <p:nvPr/>
              </p:nvSpPr>
              <p:spPr>
                <a:xfrm>
                  <a:off x="4637555" y="3868764"/>
                  <a:ext cx="1542890" cy="938719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schemeClr val="tx1"/>
                      </a:solidFill>
                      <a:latin typeface="Grandview"/>
                    </a:rPr>
                    <a:t>Junior Accounting and Supply Chain Value Management major from Fort Worth, Texas</a:t>
                  </a: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465A83-8A99-EF82-FA78-3AEA47A06F38}"/>
                </a:ext>
              </a:extLst>
            </p:cNvPr>
            <p:cNvGrpSpPr/>
            <p:nvPr/>
          </p:nvGrpSpPr>
          <p:grpSpPr>
            <a:xfrm>
              <a:off x="2616283" y="1400316"/>
              <a:ext cx="1354337" cy="3285602"/>
              <a:chOff x="2812002" y="1517748"/>
              <a:chExt cx="1354337" cy="3285602"/>
            </a:xfrm>
          </p:grpSpPr>
          <p:pic>
            <p:nvPicPr>
              <p:cNvPr id="3" name="Picture 2" descr="A person in a suit and tie&#10;&#10;Description automatically generated">
                <a:extLst>
                  <a:ext uri="{FF2B5EF4-FFF2-40B4-BE49-F238E27FC236}">
                    <a16:creationId xmlns:a16="http://schemas.microsoft.com/office/drawing/2014/main" id="{5ACEAA2F-10EE-6E98-9F85-8EAF5C3DA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7443" t="1534" r="11427" b="-1660"/>
              <a:stretch/>
            </p:blipFill>
            <p:spPr>
              <a:xfrm>
                <a:off x="2818852" y="1517748"/>
                <a:ext cx="1326138" cy="188868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7CC7A4-9D4E-FAE3-D0E5-6092EFAFA7B1}"/>
                  </a:ext>
                </a:extLst>
              </p:cNvPr>
              <p:cNvSpPr txBox="1"/>
              <p:nvPr/>
            </p:nvSpPr>
            <p:spPr>
              <a:xfrm>
                <a:off x="2822309" y="3864631"/>
                <a:ext cx="1344030" cy="93871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Grandview"/>
                  </a:rPr>
                  <a:t>Junior Business Information Systems major from Chicago, Illinois</a:t>
                </a:r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BC74B3-2023-5DD8-0AB2-13096037204B}"/>
                  </a:ext>
                </a:extLst>
              </p:cNvPr>
              <p:cNvSpPr txBox="1"/>
              <p:nvPr/>
            </p:nvSpPr>
            <p:spPr>
              <a:xfrm>
                <a:off x="2812002" y="3590437"/>
                <a:ext cx="1335669" cy="28482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Grandview"/>
                  </a:rPr>
                  <a:t>Patrick Hayden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DA2573-7402-340E-E8B4-08FE81999A7F}"/>
                </a:ext>
              </a:extLst>
            </p:cNvPr>
            <p:cNvGrpSpPr/>
            <p:nvPr/>
          </p:nvGrpSpPr>
          <p:grpSpPr>
            <a:xfrm>
              <a:off x="6186849" y="1400316"/>
              <a:ext cx="1549982" cy="3288393"/>
              <a:chOff x="6132047" y="1517748"/>
              <a:chExt cx="1549982" cy="3288393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C3C345E-8A19-4BED-3853-EB8C791C7566}"/>
                  </a:ext>
                </a:extLst>
              </p:cNvPr>
              <p:cNvGrpSpPr/>
              <p:nvPr/>
            </p:nvGrpSpPr>
            <p:grpSpPr>
              <a:xfrm>
                <a:off x="6243884" y="1517748"/>
                <a:ext cx="1334882" cy="2462538"/>
                <a:chOff x="6173425" y="1517748"/>
                <a:chExt cx="1334882" cy="2462538"/>
              </a:xfrm>
            </p:grpSpPr>
            <p:pic>
              <p:nvPicPr>
                <p:cNvPr id="5" name="Picture 4" descr="A person smiling at camera&#10;&#10;Description automatically generated">
                  <a:extLst>
                    <a:ext uri="{FF2B5EF4-FFF2-40B4-BE49-F238E27FC236}">
                      <a16:creationId xmlns:a16="http://schemas.microsoft.com/office/drawing/2014/main" id="{D7CE7AB2-F024-706D-570C-E136A307A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3425" y="1517748"/>
                  <a:ext cx="1329204" cy="1860885"/>
                </a:xfrm>
                <a:prstGeom prst="rect">
                  <a:avLst/>
                </a:prstGeom>
              </p:spPr>
            </p:pic>
            <p:sp>
              <p:nvSpPr>
                <p:cNvPr id="6" name="Google Shape;700;p29">
                  <a:extLst>
                    <a:ext uri="{FF2B5EF4-FFF2-40B4-BE49-F238E27FC236}">
                      <a16:creationId xmlns:a16="http://schemas.microsoft.com/office/drawing/2014/main" id="{F5342261-F3F6-56F9-0F69-99A21291BF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74850" y="3558486"/>
                  <a:ext cx="1333457" cy="42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048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Hanken Grotesk"/>
                    <a:buChar char="●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1pPr>
                  <a:lvl2pPr marL="914400" marR="0" lvl="1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○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2pPr>
                  <a:lvl3pPr marL="1371600" marR="0" lvl="2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■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3pPr>
                  <a:lvl4pPr marL="1828800" marR="0" lvl="3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●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4pPr>
                  <a:lvl5pPr marL="2286000" marR="0" lvl="4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○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5pPr>
                  <a:lvl6pPr marL="2743200" marR="0" lvl="5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■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6pPr>
                  <a:lvl7pPr marL="3200400" marR="0" lvl="6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●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7pPr>
                  <a:lvl8pPr marL="3657600" marR="0" lvl="7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○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8pPr>
                  <a:lvl9pPr marL="4114800" marR="0" lvl="8" indent="-3048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Hanken Grotesk"/>
                    <a:buChar char="■"/>
                    <a:defRPr sz="1200" b="0" i="0" u="none" strike="noStrike" cap="none">
                      <a:solidFill>
                        <a:schemeClr val="dk1"/>
                      </a:solidFill>
                      <a:latin typeface="Hanken Grotesk"/>
                      <a:ea typeface="Hanken Grotesk"/>
                      <a:cs typeface="Hanken Grotesk"/>
                      <a:sym typeface="Hanken Grotesk"/>
                    </a:defRPr>
                  </a:lvl9pPr>
                </a:lstStyle>
                <a:p>
                  <a:pPr marL="0" indent="0" algn="ctr">
                    <a:buFont typeface="Hanken Grotesk"/>
                    <a:buNone/>
                  </a:pPr>
                  <a:r>
                    <a:rPr lang="en-US" b="1">
                      <a:latin typeface="Grandview"/>
                    </a:rPr>
                    <a:t>Ava </a:t>
                  </a:r>
                  <a:r>
                    <a:rPr lang="en-US" b="1" err="1">
                      <a:latin typeface="Grandview"/>
                    </a:rPr>
                    <a:t>Scotchie</a:t>
                  </a:r>
                  <a:endParaRPr lang="en-US" b="1">
                    <a:latin typeface="Grandview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272DAF-F155-741D-FB74-FE2F71E52D97}"/>
                  </a:ext>
                </a:extLst>
              </p:cNvPr>
              <p:cNvSpPr txBox="1"/>
              <p:nvPr/>
            </p:nvSpPr>
            <p:spPr>
              <a:xfrm>
                <a:off x="6132047" y="3867422"/>
                <a:ext cx="1549982" cy="93871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Grandview"/>
                  </a:rPr>
                  <a:t>Junior Supply Chain Value Management and Finance major from Chattanooga, Tennessee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E6BD49A-895A-CFE0-2DA4-8D34694FBBE5}"/>
                </a:ext>
              </a:extLst>
            </p:cNvPr>
            <p:cNvGrpSpPr/>
            <p:nvPr/>
          </p:nvGrpSpPr>
          <p:grpSpPr>
            <a:xfrm>
              <a:off x="799031" y="1400316"/>
              <a:ext cx="1349598" cy="3135762"/>
              <a:chOff x="1495791" y="1517748"/>
              <a:chExt cx="1349598" cy="3135762"/>
            </a:xfrm>
          </p:grpSpPr>
          <p:pic>
            <p:nvPicPr>
              <p:cNvPr id="13" name="Picture 12" descr="A person with long hair and a white collared shirt&#10;&#10;Description automatically generated">
                <a:extLst>
                  <a:ext uri="{FF2B5EF4-FFF2-40B4-BE49-F238E27FC236}">
                    <a16:creationId xmlns:a16="http://schemas.microsoft.com/office/drawing/2014/main" id="{B9E435DF-B706-5A44-4D4A-7DD633B84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979" t="-123" r="177" b="3282"/>
              <a:stretch/>
            </p:blipFill>
            <p:spPr>
              <a:xfrm>
                <a:off x="1495791" y="1517748"/>
                <a:ext cx="1337192" cy="1873348"/>
              </a:xfrm>
              <a:prstGeom prst="rect">
                <a:avLst/>
              </a:prstGeom>
            </p:spPr>
          </p:pic>
          <p:sp>
            <p:nvSpPr>
              <p:cNvPr id="23" name="Google Shape;700;p29">
                <a:extLst>
                  <a:ext uri="{FF2B5EF4-FFF2-40B4-BE49-F238E27FC236}">
                    <a16:creationId xmlns:a16="http://schemas.microsoft.com/office/drawing/2014/main" id="{11F98B40-80B0-0632-0198-7EB7BE62E4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974" y="3558484"/>
                <a:ext cx="1171071" cy="40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Hanken Grotesk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b="1">
                    <a:latin typeface="Grandview"/>
                  </a:rPr>
                  <a:t>Anna Do</a:t>
                </a:r>
                <a:endParaRPr lang="en-US" b="1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59A8D3-3460-1704-F344-B53FF485E9C9}"/>
                  </a:ext>
                </a:extLst>
              </p:cNvPr>
              <p:cNvSpPr txBox="1"/>
              <p:nvPr/>
            </p:nvSpPr>
            <p:spPr>
              <a:xfrm>
                <a:off x="1498217" y="3884069"/>
                <a:ext cx="1347172" cy="76944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Grandview"/>
                  </a:rPr>
                  <a:t>Junior Business Information Systems major from Vietnam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Company: Doc’s Records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43843A-237E-51BE-E0C8-E1BA71A9834F}"/>
              </a:ext>
            </a:extLst>
          </p:cNvPr>
          <p:cNvGrpSpPr/>
          <p:nvPr/>
        </p:nvGrpSpPr>
        <p:grpSpPr>
          <a:xfrm>
            <a:off x="969332" y="1166147"/>
            <a:ext cx="6852705" cy="3156312"/>
            <a:chOff x="954864" y="1426577"/>
            <a:chExt cx="6852705" cy="31563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088A6C-FDB3-2736-71C0-22F110FD1941}"/>
                </a:ext>
              </a:extLst>
            </p:cNvPr>
            <p:cNvGrpSpPr/>
            <p:nvPr/>
          </p:nvGrpSpPr>
          <p:grpSpPr>
            <a:xfrm>
              <a:off x="1566189" y="1550831"/>
              <a:ext cx="1656018" cy="1366305"/>
              <a:chOff x="1566189" y="1550831"/>
              <a:chExt cx="1656018" cy="1366305"/>
            </a:xfrm>
          </p:grpSpPr>
          <p:pic>
            <p:nvPicPr>
              <p:cNvPr id="11" name="Graphic 10" descr="Marker outline">
                <a:extLst>
                  <a:ext uri="{FF2B5EF4-FFF2-40B4-BE49-F238E27FC236}">
                    <a16:creationId xmlns:a16="http://schemas.microsoft.com/office/drawing/2014/main" id="{279A5875-4717-3C82-D7E5-7B015CA5B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78967" y="1550831"/>
                <a:ext cx="830462" cy="830462"/>
              </a:xfrm>
              <a:prstGeom prst="rect">
                <a:avLst/>
              </a:prstGeom>
            </p:spPr>
          </p:pic>
          <p:sp>
            <p:nvSpPr>
              <p:cNvPr id="12" name="Google Shape;763;p33">
                <a:extLst>
                  <a:ext uri="{FF2B5EF4-FFF2-40B4-BE49-F238E27FC236}">
                    <a16:creationId xmlns:a16="http://schemas.microsoft.com/office/drawing/2014/main" id="{4885D7CF-E665-99D3-4FAB-B6EBCA8EDB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6189" y="2379254"/>
                <a:ext cx="1656018" cy="537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9pPr>
              </a:lstStyle>
              <a:p>
                <a:pPr marL="0" indent="0"/>
                <a:r>
                  <a:rPr lang="en-US" sz="1700">
                    <a:latin typeface="Grandview" panose="020B0502040204020203" pitchFamily="34" charset="0"/>
                  </a:rPr>
                  <a:t>Fort Worth, TX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7DCDC98-EF05-450D-D8E7-8462C9194896}"/>
                </a:ext>
              </a:extLst>
            </p:cNvPr>
            <p:cNvGrpSpPr/>
            <p:nvPr/>
          </p:nvGrpSpPr>
          <p:grpSpPr>
            <a:xfrm>
              <a:off x="5442949" y="1426577"/>
              <a:ext cx="1878948" cy="1348905"/>
              <a:chOff x="5622439" y="1451402"/>
              <a:chExt cx="1878948" cy="1348905"/>
            </a:xfrm>
          </p:grpSpPr>
          <p:pic>
            <p:nvPicPr>
              <p:cNvPr id="14" name="Graphic 13" descr="Family with two children outline">
                <a:extLst>
                  <a:ext uri="{FF2B5EF4-FFF2-40B4-BE49-F238E27FC236}">
                    <a16:creationId xmlns:a16="http://schemas.microsoft.com/office/drawing/2014/main" id="{C0DA4D14-5187-8A38-A2C1-A68D9C14A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22250" y="1451402"/>
                <a:ext cx="1120347" cy="1120347"/>
              </a:xfrm>
              <a:prstGeom prst="rect">
                <a:avLst/>
              </a:prstGeom>
            </p:spPr>
          </p:pic>
          <p:sp>
            <p:nvSpPr>
              <p:cNvPr id="15" name="Google Shape;763;p33">
                <a:extLst>
                  <a:ext uri="{FF2B5EF4-FFF2-40B4-BE49-F238E27FC236}">
                    <a16:creationId xmlns:a16="http://schemas.microsoft.com/office/drawing/2014/main" id="{6B1D2165-05AE-3EC0-F7A8-5455F3F253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2439" y="2432668"/>
                <a:ext cx="1878948" cy="367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9pPr>
              </a:lstStyle>
              <a:p>
                <a:pPr marL="0" indent="0"/>
                <a:r>
                  <a:rPr lang="en-US" sz="1700">
                    <a:latin typeface="Grandview" panose="020B0502040204020203" pitchFamily="34" charset="0"/>
                  </a:rPr>
                  <a:t>Family-Owned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63E77B1-0FDD-5350-EFB4-0F5D8A2427FF}"/>
                </a:ext>
              </a:extLst>
            </p:cNvPr>
            <p:cNvGrpSpPr/>
            <p:nvPr/>
          </p:nvGrpSpPr>
          <p:grpSpPr>
            <a:xfrm>
              <a:off x="954864" y="3114375"/>
              <a:ext cx="2963430" cy="1468514"/>
              <a:chOff x="1608570" y="3114375"/>
              <a:chExt cx="2963430" cy="1468514"/>
            </a:xfrm>
          </p:grpSpPr>
          <p:pic>
            <p:nvPicPr>
              <p:cNvPr id="17" name="Graphic 16" descr="Register outline">
                <a:extLst>
                  <a:ext uri="{FF2B5EF4-FFF2-40B4-BE49-F238E27FC236}">
                    <a16:creationId xmlns:a16="http://schemas.microsoft.com/office/drawing/2014/main" id="{F369B783-8120-04C3-4C4F-0FF73CC9A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590704" y="31143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Google Shape;763;p33">
                <a:extLst>
                  <a:ext uri="{FF2B5EF4-FFF2-40B4-BE49-F238E27FC236}">
                    <a16:creationId xmlns:a16="http://schemas.microsoft.com/office/drawing/2014/main" id="{C76BA9BD-2324-414D-84DE-9A09AA3E3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570" y="4045007"/>
                <a:ext cx="2963430" cy="537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700">
                    <a:latin typeface="Grandview" panose="020B0502040204020203" pitchFamily="34" charset="0"/>
                  </a:rPr>
                  <a:t>Operates a physical store and online store</a:t>
                </a:r>
                <a:endParaRPr lang="en" sz="1700">
                  <a:latin typeface="Grandview" panose="020B0502040204020203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18D347-001B-ED7D-7C26-45BB96F67AA7}"/>
                </a:ext>
              </a:extLst>
            </p:cNvPr>
            <p:cNvGrpSpPr/>
            <p:nvPr/>
          </p:nvGrpSpPr>
          <p:grpSpPr>
            <a:xfrm>
              <a:off x="4691989" y="3052311"/>
              <a:ext cx="3115580" cy="1327837"/>
              <a:chOff x="4878179" y="3114375"/>
              <a:chExt cx="3115580" cy="1327837"/>
            </a:xfrm>
          </p:grpSpPr>
          <p:pic>
            <p:nvPicPr>
              <p:cNvPr id="20" name="Graphic 19" descr="Turntable outline">
                <a:extLst>
                  <a:ext uri="{FF2B5EF4-FFF2-40B4-BE49-F238E27FC236}">
                    <a16:creationId xmlns:a16="http://schemas.microsoft.com/office/drawing/2014/main" id="{FB439FBC-2790-46F6-9B0E-DE246A5B2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925223" y="31143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Google Shape;763;p33">
                <a:extLst>
                  <a:ext uri="{FF2B5EF4-FFF2-40B4-BE49-F238E27FC236}">
                    <a16:creationId xmlns:a16="http://schemas.microsoft.com/office/drawing/2014/main" id="{2F17969C-ECB4-911A-8155-EDBABD910F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8179" y="4074573"/>
                <a:ext cx="3115580" cy="367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Hanken Grotesk"/>
                  <a:buNone/>
                  <a:defRPr sz="12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9pPr>
              </a:lstStyle>
              <a:p>
                <a:pPr marL="0" indent="0" algn="ctr"/>
                <a:r>
                  <a:rPr lang="en-US" sz="1700" dirty="0">
                    <a:latin typeface="Grandview" panose="020B0502040204020203" pitchFamily="34" charset="0"/>
                  </a:rPr>
                  <a:t>Sells Vinyl, CDs, Cassettes, Tracks, and other Vintage Items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Business Operations</a:t>
            </a:r>
            <a:endParaRPr lang="en-US"/>
          </a:p>
        </p:txBody>
      </p:sp>
      <p:sp>
        <p:nvSpPr>
          <p:cNvPr id="700" name="Google Shape;700;p29"/>
          <p:cNvSpPr txBox="1">
            <a:spLocks noGrp="1"/>
          </p:cNvSpPr>
          <p:nvPr>
            <p:ph type="body" idx="1"/>
          </p:nvPr>
        </p:nvSpPr>
        <p:spPr>
          <a:xfrm>
            <a:off x="720000" y="1199831"/>
            <a:ext cx="3172752" cy="2110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>
                <a:latin typeface="Grandview" panose="020B0502040204020203" pitchFamily="34" charset="0"/>
              </a:rPr>
              <a:t>Strengths: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>
                <a:latin typeface="Grandview" panose="020B0502040204020203" pitchFamily="34" charset="0"/>
              </a:rPr>
              <a:t>Large retail shop of 10,000 square feet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>
                <a:latin typeface="Grandview" panose="020B0502040204020203" pitchFamily="34" charset="0"/>
              </a:rPr>
              <a:t>Website that lists most inventory items</a:t>
            </a:r>
          </a:p>
          <a:p>
            <a:pPr marL="0" indent="0">
              <a:lnSpc>
                <a:spcPct val="150000"/>
              </a:lnSpc>
              <a:buNone/>
            </a:pPr>
            <a:endParaRPr sz="1600">
              <a:latin typeface="Grandview" panose="020B0502040204020203" pitchFamily="34" charset="0"/>
            </a:endParaRPr>
          </a:p>
        </p:txBody>
      </p:sp>
      <p:sp>
        <p:nvSpPr>
          <p:cNvPr id="2" name="Google Shape;700;p29">
            <a:extLst>
              <a:ext uri="{FF2B5EF4-FFF2-40B4-BE49-F238E27FC236}">
                <a16:creationId xmlns:a16="http://schemas.microsoft.com/office/drawing/2014/main" id="{F0D4C321-96F4-AE2F-D512-7865583DA3EE}"/>
              </a:ext>
            </a:extLst>
          </p:cNvPr>
          <p:cNvSpPr txBox="1">
            <a:spLocks/>
          </p:cNvSpPr>
          <p:nvPr/>
        </p:nvSpPr>
        <p:spPr>
          <a:xfrm>
            <a:off x="3892752" y="1171513"/>
            <a:ext cx="4609927" cy="316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lnSpc>
                <a:spcPct val="150000"/>
              </a:lnSpc>
              <a:buFont typeface="Hanken Grotesk"/>
              <a:buNone/>
            </a:pPr>
            <a:r>
              <a:rPr lang="en-US" sz="1600" b="1">
                <a:latin typeface="Grandview" panose="020B0502040204020203" pitchFamily="34" charset="0"/>
              </a:rPr>
              <a:t>Weaknesses: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>
                <a:latin typeface="Grandview" panose="020B0502040204020203" pitchFamily="34" charset="0"/>
              </a:rPr>
              <a:t>Employees manually input inventory when items arrive to the store or are purchased 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>
                <a:latin typeface="Grandview" panose="020B0502040204020203" pitchFamily="34" charset="0"/>
              </a:rPr>
              <a:t>Manual updates to inventory on website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>
                <a:latin typeface="Grandview" panose="020B0502040204020203" pitchFamily="34" charset="0"/>
              </a:rPr>
              <a:t>Unavailable items presented on website</a:t>
            </a:r>
          </a:p>
          <a:p>
            <a:pPr marL="171450" indent="-171450">
              <a:lnSpc>
                <a:spcPct val="150000"/>
              </a:lnSpc>
            </a:pPr>
            <a:r>
              <a:rPr lang="en-US" sz="1600">
                <a:latin typeface="Grandview" panose="020B0502040204020203" pitchFamily="34" charset="0"/>
              </a:rPr>
              <a:t>No place for customer feedback or preferences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9FFE-B7D3-C8DB-8C1D-AF1C15B3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6AD3E-5D14-7408-DC72-AF71BFA44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7" y="1178776"/>
            <a:ext cx="6931705" cy="24713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>
                <a:latin typeface="Grandview"/>
              </a:rPr>
              <a:t>Automation of Inventory Updates and Real-Time Visibility</a:t>
            </a:r>
            <a:endParaRPr lang="en-US" sz="1800"/>
          </a:p>
          <a:p>
            <a:pPr lvl="1">
              <a:lnSpc>
                <a:spcPct val="150000"/>
              </a:lnSpc>
            </a:pPr>
            <a:r>
              <a:rPr lang="en-US" sz="1800">
                <a:latin typeface="Grandview"/>
              </a:rPr>
              <a:t>Switch from manual to perpetual system</a:t>
            </a:r>
          </a:p>
          <a:p>
            <a:pPr lvl="1">
              <a:lnSpc>
                <a:spcPct val="150000"/>
              </a:lnSpc>
            </a:pPr>
            <a:r>
              <a:rPr lang="en-US" sz="1800">
                <a:latin typeface="Grandview"/>
              </a:rPr>
              <a:t>Maximize sales and enhance customer satisfaction</a:t>
            </a:r>
          </a:p>
          <a:p>
            <a:pPr>
              <a:lnSpc>
                <a:spcPct val="150000"/>
              </a:lnSpc>
            </a:pPr>
            <a:r>
              <a:rPr lang="en-US" sz="1800">
                <a:latin typeface="Grandview"/>
              </a:rPr>
              <a:t>Streamlined Processes</a:t>
            </a:r>
            <a:endParaRPr lang="en-US" sz="1800">
              <a:solidFill>
                <a:srgbClr val="000000"/>
              </a:solidFill>
              <a:latin typeface="Grandview"/>
            </a:endParaRPr>
          </a:p>
          <a:p>
            <a:pPr lvl="1">
              <a:lnSpc>
                <a:spcPct val="150000"/>
              </a:lnSpc>
            </a:pPr>
            <a:r>
              <a:rPr lang="en-US" sz="1800">
                <a:latin typeface="Grandview"/>
              </a:rPr>
              <a:t>Redirect employee focus to improve productivity</a:t>
            </a:r>
          </a:p>
          <a:p>
            <a:pPr>
              <a:lnSpc>
                <a:spcPct val="150000"/>
              </a:lnSpc>
            </a:pPr>
            <a:r>
              <a:rPr lang="en-US" sz="1800">
                <a:latin typeface="Grandview"/>
              </a:rPr>
              <a:t>Error Reduction</a:t>
            </a:r>
          </a:p>
          <a:p>
            <a:pPr lvl="1">
              <a:lnSpc>
                <a:spcPct val="150000"/>
              </a:lnSpc>
            </a:pPr>
            <a:r>
              <a:rPr lang="en-US" sz="1800">
                <a:latin typeface="Grandview"/>
              </a:rPr>
              <a:t>Automated updates reduce discrepancies and potential human error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800">
              <a:latin typeface="Grandview"/>
            </a:endParaRPr>
          </a:p>
        </p:txBody>
      </p:sp>
    </p:spTree>
    <p:extLst>
      <p:ext uri="{BB962C8B-B14F-4D97-AF65-F5344CB8AC3E}">
        <p14:creationId xmlns:p14="http://schemas.microsoft.com/office/powerpoint/2010/main" val="114076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923377C0-9F65-B045-950C-0EEDD4E5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>
            <a:extLst>
              <a:ext uri="{FF2B5EF4-FFF2-40B4-BE49-F238E27FC236}">
                <a16:creationId xmlns:a16="http://schemas.microsoft.com/office/drawing/2014/main" id="{77413562-7A24-DF0C-0D25-4059F48FB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Operations Proposal</a:t>
            </a:r>
            <a:endParaRPr lang="en-US"/>
          </a:p>
        </p:txBody>
      </p:sp>
      <p:sp>
        <p:nvSpPr>
          <p:cNvPr id="700" name="Google Shape;700;p29">
            <a:extLst>
              <a:ext uri="{FF2B5EF4-FFF2-40B4-BE49-F238E27FC236}">
                <a16:creationId xmlns:a16="http://schemas.microsoft.com/office/drawing/2014/main" id="{19509967-FBEC-42B3-C68F-E3EB75A90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97561" y="1283616"/>
            <a:ext cx="3725767" cy="451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>
                <a:latin typeface="Grandview"/>
              </a:rPr>
              <a:t>Cloud Based Software: </a:t>
            </a:r>
            <a:r>
              <a:rPr lang="en-US" sz="2000" b="1">
                <a:latin typeface="Grandview"/>
              </a:rPr>
              <a:t>Square</a:t>
            </a:r>
          </a:p>
          <a:p>
            <a:pPr marL="742950" lvl="1" indent="-285750"/>
            <a:endParaRPr sz="2000">
              <a:latin typeface="Grandview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509169-0AAA-1C38-A4E9-D3B5544D699B}"/>
              </a:ext>
            </a:extLst>
          </p:cNvPr>
          <p:cNvGrpSpPr/>
          <p:nvPr/>
        </p:nvGrpSpPr>
        <p:grpSpPr>
          <a:xfrm>
            <a:off x="1042029" y="2189723"/>
            <a:ext cx="3028695" cy="2397158"/>
            <a:chOff x="856477" y="2030683"/>
            <a:chExt cx="3028695" cy="2397158"/>
          </a:xfrm>
        </p:grpSpPr>
        <p:sp>
          <p:nvSpPr>
            <p:cNvPr id="3" name="Google Shape;763;p33">
              <a:extLst>
                <a:ext uri="{FF2B5EF4-FFF2-40B4-BE49-F238E27FC236}">
                  <a16:creationId xmlns:a16="http://schemas.microsoft.com/office/drawing/2014/main" id="{4FA8DDF8-CF2A-D137-87FC-6BBEE61233EB}"/>
                </a:ext>
              </a:extLst>
            </p:cNvPr>
            <p:cNvSpPr txBox="1">
              <a:spLocks/>
            </p:cNvSpPr>
            <p:nvPr/>
          </p:nvSpPr>
          <p:spPr>
            <a:xfrm>
              <a:off x="1413105" y="2030683"/>
              <a:ext cx="2472067" cy="537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9pPr>
            </a:lstStyle>
            <a:p>
              <a:pPr marL="0" indent="0"/>
              <a:r>
                <a:rPr lang="en-US" sz="1800" dirty="0">
                  <a:latin typeface="Raleway Black"/>
                </a:rPr>
                <a:t>Real-Time Inventory Updates</a:t>
              </a:r>
            </a:p>
          </p:txBody>
        </p:sp>
        <p:pic>
          <p:nvPicPr>
            <p:cNvPr id="5" name="Graphic 4" descr="Badge 1 outline">
              <a:extLst>
                <a:ext uri="{FF2B5EF4-FFF2-40B4-BE49-F238E27FC236}">
                  <a16:creationId xmlns:a16="http://schemas.microsoft.com/office/drawing/2014/main" id="{67A48576-DB6F-D07C-C65B-FF20C1D67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6477" y="2111364"/>
              <a:ext cx="537881" cy="537881"/>
            </a:xfrm>
            <a:prstGeom prst="rect">
              <a:avLst/>
            </a:prstGeom>
          </p:spPr>
        </p:pic>
        <p:sp>
          <p:nvSpPr>
            <p:cNvPr id="8" name="Google Shape;763;p33">
              <a:extLst>
                <a:ext uri="{FF2B5EF4-FFF2-40B4-BE49-F238E27FC236}">
                  <a16:creationId xmlns:a16="http://schemas.microsoft.com/office/drawing/2014/main" id="{0E7C65EC-976E-E3A3-B03F-DB9D38E79CD8}"/>
                </a:ext>
              </a:extLst>
            </p:cNvPr>
            <p:cNvSpPr txBox="1">
              <a:spLocks/>
            </p:cNvSpPr>
            <p:nvPr/>
          </p:nvSpPr>
          <p:spPr>
            <a:xfrm>
              <a:off x="989918" y="2774267"/>
              <a:ext cx="2472067" cy="1653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latin typeface="Grandview"/>
                </a:rPr>
                <a:t>Accurate in-store and online inventory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latin typeface="Grandview"/>
                </a:rPr>
                <a:t>Employee efficiency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latin typeface="Grandview"/>
                </a:rPr>
                <a:t>Improved customer satisfaction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E2E15A-6C10-990F-EAD3-24FCB167129A}"/>
              </a:ext>
            </a:extLst>
          </p:cNvPr>
          <p:cNvGrpSpPr/>
          <p:nvPr/>
        </p:nvGrpSpPr>
        <p:grpSpPr>
          <a:xfrm>
            <a:off x="4734284" y="2189723"/>
            <a:ext cx="3380136" cy="2397158"/>
            <a:chOff x="4734284" y="2030683"/>
            <a:chExt cx="3380136" cy="2397158"/>
          </a:xfrm>
        </p:grpSpPr>
        <p:sp>
          <p:nvSpPr>
            <p:cNvPr id="2" name="Google Shape;763;p33">
              <a:extLst>
                <a:ext uri="{FF2B5EF4-FFF2-40B4-BE49-F238E27FC236}">
                  <a16:creationId xmlns:a16="http://schemas.microsoft.com/office/drawing/2014/main" id="{54070072-D0BD-F857-882E-FF5769E84911}"/>
                </a:ext>
              </a:extLst>
            </p:cNvPr>
            <p:cNvSpPr txBox="1">
              <a:spLocks/>
            </p:cNvSpPr>
            <p:nvPr/>
          </p:nvSpPr>
          <p:spPr>
            <a:xfrm>
              <a:off x="5261697" y="2030683"/>
              <a:ext cx="2852723" cy="537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9pPr>
            </a:lstStyle>
            <a:p>
              <a:pPr marL="0" indent="0"/>
              <a:r>
                <a:rPr lang="en-US" sz="1800" dirty="0">
                  <a:latin typeface="Raleway Black"/>
                </a:rPr>
                <a:t>Customer Relationship Management</a:t>
              </a:r>
            </a:p>
          </p:txBody>
        </p:sp>
        <p:pic>
          <p:nvPicPr>
            <p:cNvPr id="7" name="Graphic 6" descr="Badge outline">
              <a:extLst>
                <a:ext uri="{FF2B5EF4-FFF2-40B4-BE49-F238E27FC236}">
                  <a16:creationId xmlns:a16="http://schemas.microsoft.com/office/drawing/2014/main" id="{D9844B2E-767A-22B5-912E-2FA8A417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4284" y="2117737"/>
              <a:ext cx="531508" cy="531508"/>
            </a:xfrm>
            <a:prstGeom prst="rect">
              <a:avLst/>
            </a:prstGeom>
          </p:spPr>
        </p:pic>
        <p:sp>
          <p:nvSpPr>
            <p:cNvPr id="9" name="Google Shape;763;p33">
              <a:extLst>
                <a:ext uri="{FF2B5EF4-FFF2-40B4-BE49-F238E27FC236}">
                  <a16:creationId xmlns:a16="http://schemas.microsoft.com/office/drawing/2014/main" id="{CDD921DE-CE79-9B57-5A86-319C01A8A266}"/>
                </a:ext>
              </a:extLst>
            </p:cNvPr>
            <p:cNvSpPr txBox="1">
              <a:spLocks/>
            </p:cNvSpPr>
            <p:nvPr/>
          </p:nvSpPr>
          <p:spPr>
            <a:xfrm>
              <a:off x="4883461" y="2774267"/>
              <a:ext cx="2472067" cy="1653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Hanken Grotesk"/>
                <a:buNone/>
                <a:defRPr sz="1200" b="0" i="0" u="none" strike="noStrike" cap="none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latin typeface="Grandview"/>
                </a:rPr>
                <a:t>Customer feedback and preference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latin typeface="Grandview"/>
                </a:rPr>
                <a:t>Personalized marketing techniques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D90213E-B377-A114-5379-913CC081C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300" y="533987"/>
            <a:ext cx="2370682" cy="15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13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F65D-6164-8E42-E10B-738AF29A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Business Process Model</a:t>
            </a:r>
          </a:p>
        </p:txBody>
      </p:sp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A83F1921-7F18-DB80-6A51-84756492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60" y="922167"/>
            <a:ext cx="7938274" cy="409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9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EAE4-1B9A-D9C0-234A-CD75A200A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To-Be Business Process Model</a:t>
            </a:r>
          </a:p>
        </p:txBody>
      </p:sp>
      <p:pic>
        <p:nvPicPr>
          <p:cNvPr id="3" name="Picture 2" descr="A diagram of a product&#10;&#10;Description automatically generated">
            <a:extLst>
              <a:ext uri="{FF2B5EF4-FFF2-40B4-BE49-F238E27FC236}">
                <a16:creationId xmlns:a16="http://schemas.microsoft.com/office/drawing/2014/main" id="{A1084580-DA6B-34C4-2C54-802964BAB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9"/>
          <a:stretch>
            <a:fillRect/>
          </a:stretch>
        </p:blipFill>
        <p:spPr>
          <a:xfrm>
            <a:off x="873628" y="854661"/>
            <a:ext cx="7550372" cy="41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EB74-6901-BE4C-622A-9E79FC76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Improvements</a:t>
            </a:r>
          </a:p>
        </p:txBody>
      </p:sp>
      <p:pic>
        <p:nvPicPr>
          <p:cNvPr id="3" name="Picture 2" descr="A green rectangular sign with white text&#10;&#10;Description automatically generated">
            <a:extLst>
              <a:ext uri="{FF2B5EF4-FFF2-40B4-BE49-F238E27FC236}">
                <a16:creationId xmlns:a16="http://schemas.microsoft.com/office/drawing/2014/main" id="{9FDB60D2-392F-A9A3-AC6E-655631B1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227"/>
            <a:ext cx="8224024" cy="42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5525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421</Words>
  <Application>Microsoft Office PowerPoint</Application>
  <PresentationFormat>On-screen Show (16:9)</PresentationFormat>
  <Paragraphs>71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Raleway Black</vt:lpstr>
      <vt:lpstr>Hanken Grotesk</vt:lpstr>
      <vt:lpstr>Raleway ExtraBold</vt:lpstr>
      <vt:lpstr>Arial</vt:lpstr>
      <vt:lpstr>Nunito Light</vt:lpstr>
      <vt:lpstr>Grandview</vt:lpstr>
      <vt:lpstr>Technology Market Research Pitch Deck by Slidesgo</vt:lpstr>
      <vt:lpstr>Dynamic Consulting Company</vt:lpstr>
      <vt:lpstr>Meet the Team</vt:lpstr>
      <vt:lpstr>Company: Doc’s Records</vt:lpstr>
      <vt:lpstr>Current Business Operations</vt:lpstr>
      <vt:lpstr>Opportunities</vt:lpstr>
      <vt:lpstr>Improved Operations Proposal</vt:lpstr>
      <vt:lpstr>Current Business Process Model</vt:lpstr>
      <vt:lpstr>To-Be Business Process Model</vt:lpstr>
      <vt:lpstr>Key Improvements</vt:lpstr>
      <vt:lpstr>Key Improvements</vt:lpstr>
      <vt:lpstr>Key Improvements</vt:lpstr>
      <vt:lpstr>PowerPoint Presentation</vt:lpstr>
      <vt:lpstr>Risks</vt:lpstr>
      <vt:lpstr>Mitigation of Risks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Anna Do</dc:creator>
  <cp:lastModifiedBy>Do, Anna</cp:lastModifiedBy>
  <cp:revision>8</cp:revision>
  <dcterms:modified xsi:type="dcterms:W3CDTF">2025-11-06T17:31:43Z</dcterms:modified>
</cp:coreProperties>
</file>